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430" r:id="rId2"/>
    <p:sldId id="443" r:id="rId3"/>
    <p:sldId id="400" r:id="rId4"/>
    <p:sldId id="1586" r:id="rId5"/>
    <p:sldId id="431" r:id="rId6"/>
    <p:sldId id="354" r:id="rId7"/>
    <p:sldId id="355" r:id="rId8"/>
    <p:sldId id="356" r:id="rId9"/>
    <p:sldId id="900" r:id="rId10"/>
    <p:sldId id="617" r:id="rId11"/>
    <p:sldId id="890" r:id="rId12"/>
    <p:sldId id="565" r:id="rId13"/>
    <p:sldId id="334" r:id="rId14"/>
    <p:sldId id="332" r:id="rId15"/>
    <p:sldId id="335" r:id="rId16"/>
    <p:sldId id="336" r:id="rId17"/>
    <p:sldId id="337" r:id="rId18"/>
    <p:sldId id="519" r:id="rId19"/>
    <p:sldId id="889" r:id="rId20"/>
    <p:sldId id="616" r:id="rId21"/>
    <p:sldId id="901" r:id="rId22"/>
    <p:sldId id="263" r:id="rId23"/>
    <p:sldId id="264" r:id="rId24"/>
    <p:sldId id="265" r:id="rId25"/>
    <p:sldId id="902" r:id="rId26"/>
    <p:sldId id="267" r:id="rId27"/>
    <p:sldId id="903" r:id="rId28"/>
    <p:sldId id="904" r:id="rId29"/>
    <p:sldId id="270" r:id="rId30"/>
    <p:sldId id="271" r:id="rId31"/>
    <p:sldId id="905" r:id="rId32"/>
    <p:sldId id="273" r:id="rId33"/>
    <p:sldId id="906" r:id="rId34"/>
    <p:sldId id="898" r:id="rId35"/>
    <p:sldId id="884" r:id="rId36"/>
    <p:sldId id="344" r:id="rId37"/>
    <p:sldId id="341" r:id="rId38"/>
    <p:sldId id="907" r:id="rId39"/>
    <p:sldId id="340" r:id="rId40"/>
    <p:sldId id="346" r:id="rId41"/>
    <p:sldId id="895" r:id="rId42"/>
    <p:sldId id="1588" r:id="rId43"/>
    <p:sldId id="883" r:id="rId44"/>
    <p:sldId id="345" r:id="rId45"/>
    <p:sldId id="623" r:id="rId46"/>
    <p:sldId id="622" r:id="rId47"/>
    <p:sldId id="448" r:id="rId48"/>
  </p:sldIdLst>
  <p:sldSz cx="12192000" cy="6858000"/>
  <p:notesSz cx="6858000" cy="9144000"/>
  <p:custDataLst>
    <p:tags r:id="rId51"/>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A85C4-D661-4A27-A797-E822F2A90384}">
          <p14:sldIdLst>
            <p14:sldId id="430"/>
            <p14:sldId id="443"/>
            <p14:sldId id="400"/>
            <p14:sldId id="1586"/>
          </p14:sldIdLst>
        </p14:section>
        <p14:section name="Section 1" id="{664659ED-A618-4D68-B4E6-CF0052C66849}">
          <p14:sldIdLst>
            <p14:sldId id="431"/>
            <p14:sldId id="354"/>
            <p14:sldId id="355"/>
            <p14:sldId id="356"/>
            <p14:sldId id="900"/>
            <p14:sldId id="617"/>
          </p14:sldIdLst>
        </p14:section>
        <p14:section name="Section 2" id="{4348AC58-E524-4A14-B9E4-DFC03DBA8420}">
          <p14:sldIdLst>
            <p14:sldId id="890"/>
            <p14:sldId id="565"/>
            <p14:sldId id="334"/>
            <p14:sldId id="332"/>
            <p14:sldId id="335"/>
            <p14:sldId id="336"/>
            <p14:sldId id="337"/>
            <p14:sldId id="519"/>
            <p14:sldId id="889"/>
          </p14:sldIdLst>
        </p14:section>
        <p14:section name="Section 3" id="{89262F33-0CCB-4F26-89B4-DAB0DD4E8324}">
          <p14:sldIdLst>
            <p14:sldId id="616"/>
            <p14:sldId id="901"/>
            <p14:sldId id="263"/>
            <p14:sldId id="264"/>
            <p14:sldId id="265"/>
            <p14:sldId id="902"/>
            <p14:sldId id="267"/>
            <p14:sldId id="903"/>
            <p14:sldId id="904"/>
            <p14:sldId id="270"/>
            <p14:sldId id="271"/>
            <p14:sldId id="905"/>
            <p14:sldId id="273"/>
            <p14:sldId id="906"/>
            <p14:sldId id="898"/>
          </p14:sldIdLst>
        </p14:section>
        <p14:section name="Section 4" id="{262735A4-DF69-4674-AAFE-5F50A2B1A895}">
          <p14:sldIdLst>
            <p14:sldId id="884"/>
            <p14:sldId id="344"/>
            <p14:sldId id="341"/>
            <p14:sldId id="907"/>
            <p14:sldId id="340"/>
            <p14:sldId id="346"/>
            <p14:sldId id="895"/>
          </p14:sldIdLst>
        </p14:section>
        <p14:section name="Course project" id="{84DDDD73-8BD1-435E-8F0D-4BF1194E3990}">
          <p14:sldIdLst>
            <p14:sldId id="1588"/>
          </p14:sldIdLst>
        </p14:section>
        <p14:section name="Wrap-up" id="{718FCF10-013A-491F-9DBC-008003EF5CDE}">
          <p14:sldIdLst>
            <p14:sldId id="883"/>
            <p14:sldId id="345"/>
            <p14:sldId id="623"/>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6"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13" clrIdx="2">
    <p:extLst>
      <p:ext uri="{19B8F6BF-5375-455C-9EA6-DF929625EA0E}">
        <p15:presenceInfo xmlns:p15="http://schemas.microsoft.com/office/powerpoint/2012/main" userId="S-1-5-21-1407069837-2091007605-538272213-25781389" providerId="AD"/>
      </p:ext>
    </p:extLst>
  </p:cmAuthor>
  <p:cmAuthor id="4" name="Charrette, Jen" initials="CJ" lastIdx="12" clrIdx="3">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06F6F"/>
    <a:srgbClr val="16966D"/>
    <a:srgbClr val="2D75E7"/>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1755" autoAdjust="0"/>
    <p:restoredTop sz="79056" autoAdjust="0"/>
  </p:normalViewPr>
  <p:slideViewPr>
    <p:cSldViewPr snapToGrid="0" snapToObjects="1" showGuides="1">
      <p:cViewPr varScale="1">
        <p:scale>
          <a:sx n="54" d="100"/>
          <a:sy n="54" d="100"/>
        </p:scale>
        <p:origin x="1272" y="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32736"/>
    </p:cViewPr>
  </p:sorterViewPr>
  <p:notesViewPr>
    <p:cSldViewPr snapToGrid="0" snapToObjects="1" showGuides="1">
      <p:cViewPr>
        <p:scale>
          <a:sx n="50" d="100"/>
          <a:sy n="50" d="100"/>
        </p:scale>
        <p:origin x="2708" y="1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1.awsstatic.com/whitepapers/architecture/AWS-Reliability-Pillar.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1.awsstatic.com/whitepapers/architecture/AWS-Performance-Efficiency-Pillar.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1.awsstatic.com/whitepapers/architecture/AWS-Cost-Optimization-Pillar.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well-architected-too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amazonaws.cn/en/about-aws/china/"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infrastructure.aws/" TargetMode="External"/><Relationship Id="rId5" Type="http://schemas.openxmlformats.org/officeDocument/2006/relationships/hyperlink" Target="https://aws.amazon.com/about-aws/global-infrastructure/#reglink-pr" TargetMode="External"/><Relationship Id="rId4" Type="http://schemas.openxmlformats.org/officeDocument/2006/relationships/hyperlink" Target="https://aws.amazon.com/about-aws/global-infrastructure/regional-product-service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ws.amazon.com/about-aws/global-infrastructure/localzones/?p=ngi&amp;loc=3"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compliance/data-cent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loudfront/features/#Amazon_CloudFront_Infrastructur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d1.awsstatic.com/whitepapers/architecture/AWS-Reliability-Pillar.pdf" TargetMode="External"/><Relationship Id="rId3" Type="http://schemas.openxmlformats.org/officeDocument/2006/relationships/hyperlink" Target="https://aws.amazon.com/about-aws/global-infrastructure/" TargetMode="External"/><Relationship Id="rId7"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1.awsstatic.com/whitepapers/architecture/AWS-Security-Pillar.pdf" TargetMode="External"/><Relationship Id="rId5" Type="http://schemas.openxmlformats.org/officeDocument/2006/relationships/hyperlink" Target="https://d1.awsstatic.com/whitepapers/architecture/AWS_Well-Architected_Framework.pdf" TargetMode="External"/><Relationship Id="rId10" Type="http://schemas.openxmlformats.org/officeDocument/2006/relationships/hyperlink" Target="https://d1.awsstatic.com/whitepapers/architecture/AWS-Cost-Optimization-Pillar.pdf" TargetMode="External"/><Relationship Id="rId4" Type="http://schemas.openxmlformats.org/officeDocument/2006/relationships/hyperlink" Target="https://infrastructure.aws/" TargetMode="External"/><Relationship Id="rId9" Type="http://schemas.openxmlformats.org/officeDocument/2006/relationships/hyperlink" Target="https://d1.awsstatic.com/whitepapers/architecture/AWS-Performance-Efficiency-Pillar.pdf"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crunch.com/2016/07/02/andy-jassys-brief-history-of-the-genesis-of-a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Bem-vindo ao Módulo 2: Introdução à arquitetura de nuvem.</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 arquitetura de nuvem é a prática que consiste em aplicar características de nuvem a uma solução que utiliza serviços e recursos de nuvem para atender aos casos de uso comerciais e às necessidades técnicas de uma organização</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usar os serviços da AWS para criar arquiteturas altamente disponíveis, escaláveis e confiáveis</a:t>
            </a:r>
          </a:p>
        </p:txBody>
      </p:sp>
    </p:spTree>
    <p:extLst>
      <p:ext uri="{BB962C8B-B14F-4D97-AF65-F5344CB8AC3E}">
        <p14:creationId xmlns:p14="http://schemas.microsoft.com/office/powerpoint/2010/main" val="307757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Introdução à Seção 2: O AWS Well-Architected Framework.</a:t>
            </a:r>
          </a:p>
        </p:txBody>
      </p:sp>
    </p:spTree>
    <p:extLst>
      <p:ext uri="{BB962C8B-B14F-4D97-AF65-F5344CB8AC3E}">
        <p14:creationId xmlns:p14="http://schemas.microsoft.com/office/powerpoint/2010/main" val="41541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O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AWS Well-Architected Framework</a:t>
            </a:r>
            <a:r>
              <a:rPr lang="pt-BR" sz="1100">
                <a:latin typeface="Amazon Ember" panose="020B0603020204020204" pitchFamily="34" charset="0"/>
                <a:ea typeface="Amazon Ember" panose="020B0603020204020204" pitchFamily="34" charset="0"/>
                <a:cs typeface="Amazon Ember" panose="020B0603020204020204" pitchFamily="34" charset="0"/>
              </a:rPr>
              <a:t> é um guia projetado para ajudar a criar a infraestrutura com mais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segurança, alta performance, resiliência e eficiência possível para suas aplicações e cargas de trabalho de nuvem. Ele oferece uma abordagem consistente para avaliar arquiteturas de nuvem e orientações para ajudar a implementar projetos. Ele </a:t>
            </a:r>
            <a:r>
              <a:rPr lang="pt-BR" sz="1100">
                <a:latin typeface="Amazon Ember" panose="020B0603020204020204" pitchFamily="34" charset="0"/>
                <a:ea typeface="Amazon Ember" panose="020B0603020204020204" pitchFamily="34" charset="0"/>
                <a:cs typeface="Amazon Ember" panose="020B0603020204020204" pitchFamily="34" charset="0"/>
              </a:rPr>
              <a:t>documenta um conjunto de perguntas básicas que permitem entender se uma arquitetura específica está alinhada às melhores práticas de nuvem. A AWS desenvolveu esta estrutura de trabalho depois de analisar as arquiteturas de milhares de clientes na AWS.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AWS Well-Architected Framework está organizado em cinco </a:t>
            </a: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pilares</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Excelência operacional, Segurança, Confiabilidade, Eficiência de performance e Otimização de custos.</a:t>
            </a:r>
            <a:endParaRPr lang="en-US" sz="1100"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6815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pilar Segurança inclui a capacidade de proteger informações, sistemas e ativos enquanto oferece valor empresarial por meio de avaliações de risco e estratégias de mitigação.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Sua arquitetura será muito mais segura se você implementar uma base de identidade sólida, habilitar a rastreabilidade, garantir a segurança em todas as camadas, automatizar as melhores práticas de segurança e proteger os dados em trânsito e em repouso.</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as melhores práticas de segurança, consulte o whitepaper do </a:t>
            </a:r>
            <a:r>
              <a:rPr lang="pt-BR">
                <a:latin typeface="Amazon Ember" panose="020B0603020204020204" pitchFamily="34" charset="0"/>
                <a:ea typeface="Amazon Ember" panose="020B0603020204020204" pitchFamily="34" charset="0"/>
                <a:cs typeface="Amazon Ember" panose="020B0603020204020204" pitchFamily="34" charset="0"/>
                <a:hlinkClick r:id="rId3"/>
              </a:rPr>
              <a:t>pilar Segurança</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4013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pilar Excelência operacional aborda a capacidade de executar sistemas e obter informações sobre as operações para oferecer valor empresarial. Ele também apresenta como aprimorar continuamente os processos e procedimentos de suporte.</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projetar uma carga de trabalho para operações, você deve estar ciente de como implantá-la, atualizá-la e operá-la. Implemente práticas de engenharia que estejam alinhadas com a redução de defeitos e correções rápidas e seguras. Habilite a observação com registro em log, a instrumentação e métricas técnicas e comerciais para saber o que está acontecendo na arquitetura.</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AWS, você pode visualizar toda a carga de trabalho (aplicações, infraestrutura, política, governança e operações) como código. Tudo pode ser definido e atualizado usando código. Isso significa que você pode aplicar a mesma lógica de engenharia usada para codificar aplicações a cada elemento da pilha.</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as melhores práticas de excelência operacional, consulte o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3"/>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 do pilar Excelência operacional</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04401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pilar Confiabilidade aborda a capacidade de um sistema se recuperar de interrupções de infraestrutura ou serviço e adquirir recursos de computação dinamicamente para atender à demanda. Ele também aborda a capacidade de um sistema mitigar interrupções, como configurações incorretas ou problemas transitórios de rede.</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Pode ser difícil garantir a confiabilidade em um ambiente tradicional. Os problemas surgem de pontos únicos de falha, falta de automação e falta de elasticidade. Você pode evitar muitos desses problemas aplicando as melhores práticas descritas no pilar Confiabilidade. Isso ajudará você e seus clientes a ter uma arquitetura projetada adequadamente para alta disponibilidade, tolerância a falhas e redundância geral.</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as melhores práticas de confiabilidade, consulte o </a:t>
            </a:r>
            <a:r>
              <a:rPr lang="pt-BR">
                <a:latin typeface="Amazon Ember" panose="020B0603020204020204" pitchFamily="34" charset="0"/>
                <a:ea typeface="Amazon Ember" panose="020B0603020204020204" pitchFamily="34" charset="0"/>
                <a:cs typeface="Amazon Ember" panose="020B0603020204020204" pitchFamily="34" charset="0"/>
                <a:hlinkClick r:id="rId3"/>
              </a:rPr>
              <a:t>whitepaper do pilar Confiabilidade</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7724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o assunto é performance, você precisa maximizá-la usando recursos de computação de forma eficiente. Também é bom manter essa eficiência à medida que a demanda muda.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é importante democratizar as tecnologias avançadas. Em situações em que é difícil implementar a tecnologia você mesmo, considere usar um fornecedor. Ao implementar a tecnologia por você, o fornecedor assume a complexidade e o conhecimento, liberando sua equipe para se concentrar em trabalho com maior valor agregado.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Simpatia mecânica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quando você usa uma ferramenta ou sistema conhecendo a melhor forma de funcionamento dele. Use a abordagem tecnológica que se alinhe melhor ao que você está tentando alcançar. Por exemplo, quando for selecionar abordagens de banco de dados ou armazenamento, considere padrões de acesso a dados.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as melhores práticas de performance, consulte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whitepaper do pilar Eficiência de performance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581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otimização de custos é um requisito contínuo de qualquer bom projeto arquitetônico. O processo é iterativo e deve ser refinado e aprimorado durante toda a vida útil da produção. Compreender o nível de eficiência da arquitetura atual em relação aos seus objetivos ajudará a remover despesas desnecessárias. Considere usar serviços gerenciados, porque eles operam em escala de nuvem e podem oferecer um custo menor por transação ou serviço.</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consulte o </a:t>
            </a:r>
            <a:r>
              <a:rPr lang="pt-BR">
                <a:latin typeface="Amazon Ember" panose="020B0603020204020204" pitchFamily="34" charset="0"/>
                <a:ea typeface="Amazon Ember" panose="020B0603020204020204" pitchFamily="34" charset="0"/>
                <a:cs typeface="Amazon Ember" panose="020B0603020204020204" pitchFamily="34" charset="0"/>
                <a:hlinkClick r:id="rId3"/>
              </a:rPr>
              <a:t>whitepaper do pilar Otimização de custos</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5912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635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Se você quiser ajuda para projetar uma solução bem arquitetada, </a:t>
            </a:r>
            <a:r>
              <a:rPr lang="pt-BR" dirty="0" err="1">
                <a:latin typeface="Amazon Ember" panose="020B0603020204020204" pitchFamily="34" charset="0"/>
                <a:ea typeface="Amazon Ember" panose="020B0603020204020204" pitchFamily="34" charset="0"/>
                <a:cs typeface="Amazon Ember" panose="020B0603020204020204" pitchFamily="34" charset="0"/>
              </a:rPr>
              <a:t>use</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AWS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Tool. O AWS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Tool é uma ferramenta de autoatendimento que fornece acesso sob demanda às melhores práticas da AWS atuais. Essas melhores práticas podem ajudar a criar infraestruturas de aplicações seguras, com alta performance, resiliência e eficiência na AWS.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dirty="0">
                <a:latin typeface="Amazon Ember" panose="020B0603020204020204" pitchFamily="34" charset="0"/>
                <a:ea typeface="Amazon Ember" panose="020B0603020204020204" pitchFamily="34" charset="0"/>
                <a:cs typeface="Amazon Ember" panose="020B0603020204020204" pitchFamily="34" charset="0"/>
              </a:rPr>
              <a:t> Tool ajuda a analisar o estado de cargas de trabalho e compará-los às mais recentes melhores práticas de arquitetura da AWS. Ele oferece acesso gratuito ao conhecimento e às melhores práticas usados pelos arquitetos da AWS, sempre que </a:t>
            </a:r>
            <a:r>
              <a:rPr lang="pt-BR" sz="1100" dirty="0" smtClean="0">
                <a:latin typeface="Amazon Ember" panose="020B0603020204020204" pitchFamily="34" charset="0"/>
                <a:ea typeface="Amazon Ember" panose="020B0603020204020204" pitchFamily="34" charset="0"/>
                <a:cs typeface="Amazon Ember" panose="020B0603020204020204" pitchFamily="34" charset="0"/>
              </a:rPr>
              <a:t>necessário.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Essa ferramenta está disponível no Console de Gerenciamento da AWS. Você define a carga de trabalho e responde a uma série de perguntas nas áreas de excelência operacional, segurança, confiabilidade, eficiência de performance e otimização de custos. Em seguida, 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dirty="0">
                <a:latin typeface="Amazon Ember" panose="020B0603020204020204" pitchFamily="34" charset="0"/>
                <a:ea typeface="Amazon Ember" panose="020B0603020204020204" pitchFamily="34" charset="0"/>
                <a:cs typeface="Amazon Ember" panose="020B0603020204020204" pitchFamily="34" charset="0"/>
              </a:rPr>
              <a:t> Tool oferece um plano de ação com orientação passo a passo sobre como melhorar a carga de trabalho para a nuvem.</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dirty="0">
                <a:latin typeface="Amazon Ember" panose="020B0603020204020204" pitchFamily="34" charset="0"/>
                <a:ea typeface="Amazon Ember" panose="020B0603020204020204" pitchFamily="34" charset="0"/>
                <a:cs typeface="Amazon Ember" panose="020B0603020204020204" pitchFamily="34" charset="0"/>
              </a:rPr>
              <a:t> Tool oferece um processo consistente para você analisar e medir suas arquiteturas de nuvem. Você pode usar os resultados gerados pela ferramenta para identificar as próximas etapas para aprimoramentos, embasar decisões de arquitetura e incluir considerações de arquitetura no processo de governança corporativo.</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Para saber mais sobre 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dirty="0">
                <a:latin typeface="Amazon Ember" panose="020B0603020204020204" pitchFamily="34" charset="0"/>
                <a:ea typeface="Amazon Ember" panose="020B0603020204020204" pitchFamily="34" charset="0"/>
                <a:cs typeface="Amazon Ember" panose="020B0603020204020204" pitchFamily="34" charset="0"/>
              </a:rPr>
              <a:t> Tool, consulte 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site do AWS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3"/>
              </a:rPr>
              <a:t>Well-Architected</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 Tool</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792495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dirty="0">
                <a:latin typeface="Amazon Ember" panose="020B0603020204020204" pitchFamily="34" charset="0"/>
                <a:ea typeface="Amazon Ember" panose="020B0603020204020204" pitchFamily="34" charset="0"/>
                <a:cs typeface="Amazon Ember" panose="020B0603020204020204" pitchFamily="34" charset="0"/>
              </a:rPr>
              <a:t> Framework oferece uma abordagem consistente para avaliar arquiteturas de nuvem e orientações para ajudar a implementar projetos.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dirty="0">
                <a:latin typeface="Amazon Ember" panose="020B0603020204020204" pitchFamily="34" charset="0"/>
                <a:ea typeface="Amazon Ember" panose="020B0603020204020204" pitchFamily="34" charset="0"/>
                <a:cs typeface="Amazon Ember" panose="020B0603020204020204" pitchFamily="34" charset="0"/>
              </a:rPr>
              <a:t> Framework está organizado em cinco pilares.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Cada pilar documenta um conjunto de perguntas básicas que permitem entender como uma arquitetura específica se alinha às melhores práticas de </a:t>
            </a:r>
            <a:r>
              <a:rPr lang="pt-BR" dirty="0" smtClean="0">
                <a:latin typeface="Amazon Ember" panose="020B0603020204020204" pitchFamily="34" charset="0"/>
                <a:ea typeface="Amazon Ember" panose="020B0603020204020204" pitchFamily="34" charset="0"/>
                <a:cs typeface="Amazon Ember" panose="020B0603020204020204" pitchFamily="34" charset="0"/>
              </a:rPr>
              <a:t>nuvem.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AWS </a:t>
            </a:r>
            <a:r>
              <a:rPr lang="pt-BR"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dirty="0">
                <a:latin typeface="Amazon Ember" panose="020B0603020204020204" pitchFamily="34" charset="0"/>
                <a:ea typeface="Amazon Ember" panose="020B0603020204020204" pitchFamily="34" charset="0"/>
                <a:cs typeface="Amazon Ember" panose="020B0603020204020204" pitchFamily="34" charset="0"/>
              </a:rPr>
              <a:t> Tool ajuda a analisar o estado de cargas de trabalho e as compara às mais recentes melhores práticas de arquitetura da AWS.</a:t>
            </a:r>
          </a:p>
        </p:txBody>
      </p:sp>
    </p:spTree>
    <p:extLst>
      <p:ext uri="{BB962C8B-B14F-4D97-AF65-F5344CB8AC3E}">
        <p14:creationId xmlns:p14="http://schemas.microsoft.com/office/powerpoint/2010/main" val="267312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que é arquitetura em nuvem?</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estrutura do Amazon Web Services (AWS) Well-Architected Framework</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Melhores práticas para criar soluções na AWS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Infraestrutura global da AWS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fim deste módulo, você deverá realizar um teste de conhecimento para avaliar sua compreensão dos principais conceitos abordados.</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Introdução à Seção </a:t>
            </a:r>
            <a:r>
              <a:rPr lang="pt-BR" sz="1100" i="0">
                <a:latin typeface="Amazon Ember" panose="020B0603020204020204" pitchFamily="34" charset="0"/>
                <a:ea typeface="Amazon Ember" panose="020B0603020204020204" pitchFamily="34" charset="0"/>
                <a:cs typeface="Amazon Ember" panose="020B0603020204020204" pitchFamily="34" charset="0"/>
              </a:rPr>
              <a:t>3: Melhores práticas para criar soluções na AWS.</a:t>
            </a:r>
          </a:p>
        </p:txBody>
      </p:sp>
    </p:spTree>
    <p:extLst>
      <p:ext uri="{BB962C8B-B14F-4D97-AF65-F5344CB8AC3E}">
        <p14:creationId xmlns:p14="http://schemas.microsoft.com/office/powerpoint/2010/main" val="382925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lvl="0"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projetar uma solução, pense bem sobre compensações para conseguir selecionar a abordagem ideal. Por exemplo, você pode abrir mão de consistência, durabilidade e espaço em troca de tempo e latência, para ter uma performance melhor. Ou pode priorizar a velocidade de entrada no mercado em vez do custo.</a:t>
            </a:r>
          </a:p>
          <a:p>
            <a:pPr lvl="0"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compensações podem aumentar o custo e a complexidade da arquitetura, portanto suas decisões de projeto devem ser baseadas em dados empíricos. Por exemplo, talvez seja necessário realizar testes de carga para garantir que haja um aumento mensurável de performance. Ou talvez seja necessário realizar o benchmarking para ter uma carga de trabalho mais econômica ao longo do tempo. Ao avaliar melhorias relacionadas à performance, você também deve considerar como suas escolhas de projeto de arquitetura afetarão os clientes e a eficiência da carga de trabalho.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lvl="0"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Nesta seção, você aprenderá sobre as melhores práticas para projetar soluções na AWS. Você também aprenderá sobre antipadrões (ou projetos inadequados de soluções) a serem evitados.</a:t>
            </a:r>
          </a:p>
        </p:txBody>
      </p:sp>
    </p:spTree>
    <p:extLst>
      <p:ext uri="{BB962C8B-B14F-4D97-AF65-F5344CB8AC3E}">
        <p14:creationId xmlns:p14="http://schemas.microsoft.com/office/powerpoint/2010/main" val="3350392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Quando você executa as cargas de trabalho na Nuvem AWS, pode dimensionar a infraestrutura de forma rápida e proativa. Certifique-se de implementar a escalabilidade em todas as camadas da infraestrutura.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Para entender a importância da escalabilidade, considere este antipadrão em que ela é feita de forma reativa e manual.</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Nesse cenário, quando os servidores de aplicações atingem a capacidade total, os usuários são impedidos de acessar a aplicação. Os administradores iniciam manualmente uma ou mais novas instâncias para gerenciar a carga. Infelizmente, leva alguns minutos para que uma instância fique disponível para uso depois de ela ser iniciada. Isso aumenta o tempo em que os usuários não podem acessar a aplicação.</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28215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4118417"/>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Ao habilitar a escalabilidade, você melhora o projeto porque antecipa a necessidade de mais capacidade antes que seja tarde demais.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Por exemplo, você pode usar uma solução de monitoramento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para detectar se a carga total da frota de servidores atingiu um limite específico. Esse limite pode ser definido como </a:t>
            </a:r>
            <a:r>
              <a:rPr lang="pt-BR" i="1" dirty="0">
                <a:latin typeface="Amazon Ember" panose="020B0603020204020204" pitchFamily="34" charset="0"/>
                <a:ea typeface="Amazon Ember" panose="020B0603020204020204" pitchFamily="34" charset="0"/>
                <a:cs typeface="Amazon Ember" panose="020B0603020204020204" pitchFamily="34" charset="0"/>
              </a:rPr>
              <a:t>Ficou acima de 60% de utilização da CPU por mais de 5 minutos</a:t>
            </a:r>
            <a:r>
              <a:rPr lang="pt-BR" dirty="0">
                <a:latin typeface="Amazon Ember" panose="020B0603020204020204" pitchFamily="34" charset="0"/>
                <a:ea typeface="Amazon Ember" panose="020B0603020204020204" pitchFamily="34" charset="0"/>
                <a:cs typeface="Amazon Ember" panose="020B0603020204020204" pitchFamily="34" charset="0"/>
              </a:rPr>
              <a:t> ou qualquer afirmação relacionada ao uso de recursos. Com o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você também pode projetar métricas personalizadas com base em aplicações específicas que podem acionar o dimensionamento de recursos necessário.</a:t>
            </a:r>
          </a:p>
          <a:p>
            <a:pPr rtl="0"/>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Quando um alarme é acionado,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Auto </a:t>
            </a:r>
            <a:r>
              <a:rPr lang="pt-BR" dirty="0" err="1">
                <a:latin typeface="Amazon Ember" panose="020B0603020204020204" pitchFamily="34" charset="0"/>
                <a:ea typeface="Amazon Ember" panose="020B0603020204020204" pitchFamily="34" charset="0"/>
                <a:cs typeface="Amazon Ember" panose="020B0603020204020204" pitchFamily="34" charset="0"/>
              </a:rPr>
              <a:t>Scaling</a:t>
            </a:r>
            <a:r>
              <a:rPr lang="pt-BR" dirty="0">
                <a:latin typeface="Amazon Ember" panose="020B0603020204020204" pitchFamily="34" charset="0"/>
                <a:ea typeface="Amazon Ember" panose="020B0603020204020204" pitchFamily="34" charset="0"/>
                <a:cs typeface="Amazon Ember" panose="020B0603020204020204" pitchFamily="34" charset="0"/>
              </a:rPr>
              <a:t> imediatamente inicia uma nova instância. Essa instância fica pronta antes que a capacidade seja alcançada, garantindo uma experiência perfeita aos usuários.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Idealmente, você deve projetar o sistema para </a:t>
            </a:r>
            <a:r>
              <a:rPr lang="pt-BR" i="1" dirty="0">
                <a:latin typeface="Amazon Ember" panose="020B0603020204020204" pitchFamily="34" charset="0"/>
                <a:ea typeface="Amazon Ember" panose="020B0603020204020204" pitchFamily="34" charset="0"/>
                <a:cs typeface="Amazon Ember" panose="020B0603020204020204" pitchFamily="34" charset="0"/>
              </a:rPr>
              <a:t>reduzir </a:t>
            </a:r>
            <a:r>
              <a:rPr lang="pt-BR" dirty="0">
                <a:latin typeface="Amazon Ember" panose="020B0603020204020204" pitchFamily="34" charset="0"/>
                <a:ea typeface="Amazon Ember" panose="020B0603020204020204" pitchFamily="34" charset="0"/>
                <a:cs typeface="Amazon Ember" panose="020B0603020204020204" pitchFamily="34" charset="0"/>
              </a:rPr>
              <a:t>quando a demandar diminuir, para não executar (nem pagar) instâncias desnecessárias.</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22087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AWS oferece ferramentas integradas de monitoramento e automação em cada camada da infraestrutura. Aproveite essas ferramentas para garantir que a infraestrutura responda rapidamente às alterações.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ferramentas como o </a:t>
            </a:r>
            <a:r>
              <a:rPr lang="pt-BR" dirty="0" err="1">
                <a:latin typeface="Amazon Ember" panose="020B0603020204020204" pitchFamily="34" charset="0"/>
                <a:ea typeface="Amazon Ember" panose="020B0603020204020204" pitchFamily="34" charset="0"/>
                <a:cs typeface="Amazon Ember" panose="020B0603020204020204" pitchFamily="34" charset="0"/>
              </a:rPr>
              <a:t>CloudWatch</a:t>
            </a:r>
            <a:r>
              <a:rPr lang="pt-BR" dirty="0">
                <a:latin typeface="Amazon Ember" panose="020B0603020204020204" pitchFamily="34" charset="0"/>
                <a:ea typeface="Amazon Ember" panose="020B0603020204020204" pitchFamily="34" charset="0"/>
                <a:cs typeface="Amazon Ember" panose="020B0603020204020204" pitchFamily="34" charset="0"/>
              </a:rPr>
              <a:t> 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Auto </a:t>
            </a:r>
            <a:r>
              <a:rPr lang="pt-BR" dirty="0" err="1">
                <a:latin typeface="Amazon Ember" panose="020B0603020204020204" pitchFamily="34" charset="0"/>
                <a:ea typeface="Amazon Ember" panose="020B0603020204020204" pitchFamily="34" charset="0"/>
                <a:cs typeface="Amazon Ember" panose="020B0603020204020204" pitchFamily="34" charset="0"/>
              </a:rPr>
              <a:t>Scaling</a:t>
            </a:r>
            <a:r>
              <a:rPr lang="pt-BR" dirty="0">
                <a:latin typeface="Amazon Ember" panose="020B0603020204020204" pitchFamily="34" charset="0"/>
                <a:ea typeface="Amazon Ember" panose="020B0603020204020204" pitchFamily="34" charset="0"/>
                <a:cs typeface="Amazon Ember" panose="020B0603020204020204" pitchFamily="34" charset="0"/>
              </a:rPr>
              <a:t> para detectar recursos não íntegros e automatizar a inicialização de recursos de substituição. Você também pode programar notificações para quando as alocações de recursos forem alteradas.</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993870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 melhor prática de tratar recursos como descartáveis refere-se à ideia de pensar na infraestrutura como software, não hardware.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 </a:t>
            </a:r>
          </a:p>
          <a:p>
            <a:pPr rtl="0"/>
            <a:r>
              <a:rPr lang="pt-BR" b="0" i="0" u="none" strike="noStrik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hardware, é fácil comprar mais componentes específicos do que você precisa para se preparar para picos de uso. Isso é caro e inflexível: como o custo não pode ser reembolsado, é mais difícil atualizá-lo.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Em vez disso, quando você trata seus recursos como descartáveis, a migração entre instâncias ou outros recursos discretos é bastante simples. Você pode responder rapidamente às mudanças nas necessidades de capacidade, atualizar aplicações e gerenciar o software subjacente.</a:t>
            </a:r>
          </a:p>
        </p:txBody>
      </p:sp>
    </p:spTree>
    <p:extLst>
      <p:ext uri="{BB962C8B-B14F-4D97-AF65-F5344CB8AC3E}">
        <p14:creationId xmlns:p14="http://schemas.microsoft.com/office/powerpoint/2010/main" val="3846772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441936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As infraestruturas tradicionais são baseadas em cadeias de servidores fortemente integrados, cada um com uma finalidade específica. O problema é que, quando um desses componentes ou camadas fica inoperante, a interrupção do sistema pode ser fatal. Isso também impede o dimensionamento. Ao adicionar ou remover servidores em uma camada, você também deve conectar todos os servidores de cada camada de conexão.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exemplo à esquerda ilustra uma coleção de servidores Web e de aplicações com bom acoplamento. Se um servidor de aplicações ficar inoperante, haverá um erro porque os servidores Web tentarão se conectar a ele, sem sucesso.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Com o baixo acoplamento, as soluções gerenciadas são usadas como intermediários entre as camadas do sistema. Assim, o intermediário lida automaticamente com falhas e com o dimensionamento de componentes ou camadas.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exemplo no lado direito mostra um </a:t>
            </a:r>
            <a:r>
              <a:rPr lang="pt-BR" dirty="0" err="1">
                <a:latin typeface="Amazon Ember" panose="020B0603020204020204" pitchFamily="34" charset="0"/>
                <a:ea typeface="Amazon Ember" panose="020B0603020204020204" pitchFamily="34" charset="0"/>
                <a:cs typeface="Amazon Ember" panose="020B0603020204020204" pitchFamily="34" charset="0"/>
              </a:rPr>
              <a:t>balanceador</a:t>
            </a:r>
            <a:r>
              <a:rPr lang="pt-BR" dirty="0">
                <a:latin typeface="Amazon Ember" panose="020B0603020204020204" pitchFamily="34" charset="0"/>
                <a:ea typeface="Amazon Ember" panose="020B0603020204020204" pitchFamily="34" charset="0"/>
                <a:cs typeface="Amazon Ember" panose="020B0603020204020204" pitchFamily="34" charset="0"/>
              </a:rPr>
              <a:t> de carga (neste caso, uma instância do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que roteia solicitações entre os servidores Web e os servidores de aplicações. Se um servidor de aplicações ficar inoperante, o </a:t>
            </a:r>
            <a:r>
              <a:rPr lang="pt-BR" dirty="0" err="1">
                <a:latin typeface="Amazon Ember" panose="020B0603020204020204" pitchFamily="34" charset="0"/>
                <a:ea typeface="Amazon Ember" panose="020B0603020204020204" pitchFamily="34" charset="0"/>
                <a:cs typeface="Amazon Ember" panose="020B0603020204020204" pitchFamily="34" charset="0"/>
              </a:rPr>
              <a:t>balanceador</a:t>
            </a:r>
            <a:r>
              <a:rPr lang="pt-BR" dirty="0">
                <a:latin typeface="Amazon Ember" panose="020B0603020204020204" pitchFamily="34" charset="0"/>
                <a:ea typeface="Amazon Ember" panose="020B0603020204020204" pitchFamily="34" charset="0"/>
                <a:cs typeface="Amazon Ember" panose="020B0603020204020204" pitchFamily="34" charset="0"/>
              </a:rPr>
              <a:t> de carga automaticamente começará a direcionar todo o tráfego para os dois servidores íntegros.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duas principais soluções para o desacoplamento de componentes são </a:t>
            </a:r>
            <a:r>
              <a:rPr lang="pt-BR" b="1" dirty="0" err="1">
                <a:latin typeface="Amazon Ember" panose="020B0603020204020204" pitchFamily="34" charset="0"/>
                <a:ea typeface="Amazon Ember" panose="020B0603020204020204" pitchFamily="34" charset="0"/>
                <a:cs typeface="Amazon Ember" panose="020B0603020204020204" pitchFamily="34" charset="0"/>
              </a:rPr>
              <a:t>balanceadores</a:t>
            </a:r>
            <a:r>
              <a:rPr lang="pt-BR" b="1" dirty="0">
                <a:latin typeface="Amazon Ember" panose="020B0603020204020204" pitchFamily="34" charset="0"/>
                <a:ea typeface="Amazon Ember" panose="020B0603020204020204" pitchFamily="34" charset="0"/>
                <a:cs typeface="Amazon Ember" panose="020B0603020204020204" pitchFamily="34" charset="0"/>
              </a:rPr>
              <a:t> de carga </a:t>
            </a:r>
            <a:r>
              <a:rPr lang="pt-BR" dirty="0">
                <a:latin typeface="Amazon Ember" panose="020B0603020204020204" pitchFamily="34" charset="0"/>
                <a:ea typeface="Amazon Ember" panose="020B0603020204020204" pitchFamily="34" charset="0"/>
                <a:cs typeface="Amazon Ember" panose="020B0603020204020204" pitchFamily="34" charset="0"/>
              </a:rPr>
              <a:t>e </a:t>
            </a:r>
            <a:r>
              <a:rPr lang="pt-BR" b="1" dirty="0">
                <a:latin typeface="Amazon Ember" panose="020B0603020204020204" pitchFamily="34" charset="0"/>
                <a:ea typeface="Amazon Ember" panose="020B0603020204020204" pitchFamily="34" charset="0"/>
                <a:cs typeface="Amazon Ember" panose="020B0603020204020204" pitchFamily="34" charset="0"/>
              </a:rPr>
              <a:t>filas de mensagens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504808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 segunda melhor prática é projetar serviços, não servidores. Embora o Amazon Elastic Compute Cloud (Amazon EC2) ofereça alta flexibilidade para projetar e configurar sua solução, ele nem sempre deve ser a primeira (ou única) solução para resolver todas as necessidades. Em alguns casos, contêineres ou uma solução sem servidor podem ser mais apropriados. Portanto, é importante considerar quais são suas necessidades e qual solução é apropriada.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Com soluções sem servidor e os serviços gerenciados da AWS, você não precisa provisionar, configurar e gerenciar uma instância inteira do Amazon EC2.</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As soluções gerenciadas que têm um perfil mais baixo e melhor performance podem substituir soluções baseadas em servidor a um custo menor. Alguns exemplos são o AWS Lambda, o Amazon Simple Queue Service (Amazon SQS), o Amazon DynamoDB, o Elastic Load Balancing, o Amazon Simple Email Service (Amazon SES) e o Amazon Cognito.</a:t>
            </a:r>
          </a:p>
        </p:txBody>
      </p:sp>
    </p:spTree>
    <p:extLst>
      <p:ext uri="{BB962C8B-B14F-4D97-AF65-F5344CB8AC3E}">
        <p14:creationId xmlns:p14="http://schemas.microsoft.com/office/powerpoint/2010/main" val="82560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É importante que escolher a solução de banco de dados certa. Em datacenters tradicionais e ambientes on-premises, as limitações de disponibilidade de hardware e licenças podem limitar a escolha de soluções de armazenamento de dados. A AWS recomenda escolher um armazenamento de dados com base nas necessidades do seu ambiente de aplicações.</a:t>
            </a:r>
          </a:p>
        </p:txBody>
      </p:sp>
    </p:spTree>
    <p:extLst>
      <p:ext uri="{BB962C8B-B14F-4D97-AF65-F5344CB8AC3E}">
        <p14:creationId xmlns:p14="http://schemas.microsoft.com/office/powerpoint/2010/main" val="19115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Sempre que possível, elimine pontos únicos de falha da arquitetura. Isso não significa que você deve sempre duplicar todos os componentes. Dependendo dos contratos de nível de serviço (SLAs) para momentos de inatividade, você pode usar soluções automatizadas que só iniciam componentes quando necessário. Você também pode usar um serviço gerenciado da AWS em que o hardware subjacente com falha é substituído automaticamente.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Esse sistema simples mostra dois servidores de aplicações conectados a um único servidor de banco de dados. O servidor de banco de dados representa um único ponto de falha e deve ser evitado. Quando ele fica inoperante, os servidores de aplicações também ficam.</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Os servidores de aplicações devem continuar funcionando mesmo se o hardware físico subjacente falhar ou for removido ou substituído.</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75752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Definir o que é arquitetura de nuvem</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como projetar e avaliar arquiteturas usando o AWS </a:t>
            </a:r>
            <a:r>
              <a:rPr lang="pt-BR" sz="1100" dirty="0" err="1">
                <a:latin typeface="Amazon Ember" panose="020B0603020204020204" pitchFamily="34" charset="0"/>
                <a:ea typeface="Amazon Ember" panose="020B0603020204020204" pitchFamily="34" charset="0"/>
                <a:cs typeface="Amazon Ember" panose="020B0603020204020204" pitchFamily="34" charset="0"/>
              </a:rPr>
              <a:t>Well-Architected</a:t>
            </a:r>
            <a:r>
              <a:rPr lang="pt-BR" sz="1100" dirty="0">
                <a:latin typeface="Amazon Ember" panose="020B0603020204020204" pitchFamily="34" charset="0"/>
                <a:ea typeface="Amazon Ember" panose="020B0603020204020204" pitchFamily="34" charset="0"/>
                <a:cs typeface="Amazon Ember" panose="020B0603020204020204" pitchFamily="34" charset="0"/>
              </a:rPr>
              <a:t>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Explicar as melhores práticas para criar soluções na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Descrever como tomar decisões fundamentadas sobre onde posicionar os recursos da AWS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Uma maneira comum de evitar pontos únicos de falha é criando um servidor de banco de dados secundário (em espera) e replicando os dados. Assim, se o servidor de banco de dados principal ficar offline, o servidor secundário poderá assumir a carga.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Neste exemplo, quando o banco de dados principal fica offline, os servidores de aplicações automaticamente enviam as solicitações para o banco de dados secundário. O exemplo também mostra a terceira melhor prática: tratar recursos como descartáveis e projetar aplicações para oferecer suporte a mudanças no hardware.</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52610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 computação em nuvem permite negociar despesas de capital por despesas variáveis.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Despesas de capital (capex)</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são fundos </a:t>
            </a:r>
            <a:r>
              <a:rPr lang="pt-BR" sz="110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a:t>
            </a:r>
            <a:r>
              <a:rPr lang="pt-BR" sz="1100"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empresa usa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adquirir, atualizar e manter ativos físicos, como propriedades, edifícios industriais ou equipamentos. Neste modelo, você paga pelos servidores no datacenter, estejam eles ativos ou não.</a:t>
            </a: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Por outro lado, os serviços da AWS usam um modelo de custo de </a:t>
            </a:r>
            <a:r>
              <a:rPr lang="pt-BR" i="1" dirty="0">
                <a:latin typeface="Amazon Ember" panose="020B0603020204020204" pitchFamily="34" charset="0"/>
                <a:ea typeface="Amazon Ember" panose="020B0603020204020204" pitchFamily="34" charset="0"/>
                <a:cs typeface="Amazon Ember" panose="020B0603020204020204" pitchFamily="34" charset="0"/>
              </a:rPr>
              <a:t>despesa variável</a:t>
            </a:r>
            <a:r>
              <a:rPr lang="pt-BR" dirty="0">
                <a:latin typeface="Amazon Ember" panose="020B0603020204020204" pitchFamily="34" charset="0"/>
                <a:ea typeface="Amazon Ember" panose="020B0603020204020204" pitchFamily="34" charset="0"/>
                <a:cs typeface="Amazon Ember" panose="020B0603020204020204" pitchFamily="34" charset="0"/>
              </a:rPr>
              <a:t>, o que significa que você paga apenas pelos serviços individuais necessários, pelo tempo que forem usados. Dentro de cada serviço, você pode otimizar o custo. Muitos serviços oferecem diferentes níveis de preços, modelos ou configurações.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Tenha em mente que pode ser muito custoso replicar uma configuração de datacenter on-premises para servidores que são executados na nuvem 24 horas por dia, 7 dias por semana. Portanto, do ponto de vista de custo, a melhor maneira de criar a infraestrutura é provisionando apenas os recursos necessários e interromper os serviços quando não estiverem em uso.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4255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880565"/>
          </a:xfrm>
        </p:spPr>
        <p:txBody>
          <a:bodyPr rtlCol="0"/>
          <a:lstStyle/>
          <a:p>
            <a:pPr rtl="0"/>
            <a:r>
              <a:rPr lang="pt-BR" i="1" dirty="0">
                <a:latin typeface="Amazon Ember" panose="020B0603020204020204" pitchFamily="34" charset="0"/>
                <a:ea typeface="Amazon Ember" panose="020B0603020204020204" pitchFamily="34" charset="0"/>
                <a:cs typeface="Amazon Ember" panose="020B0603020204020204" pitchFamily="34" charset="0"/>
              </a:rPr>
              <a:t>Armazenamento em cache</a:t>
            </a:r>
            <a:r>
              <a:rPr lang="pt-BR" dirty="0">
                <a:latin typeface="Amazon Ember" panose="020B0603020204020204" pitchFamily="34" charset="0"/>
                <a:ea typeface="Amazon Ember" panose="020B0603020204020204" pitchFamily="34" charset="0"/>
                <a:cs typeface="Amazon Ember" panose="020B0603020204020204" pitchFamily="34" charset="0"/>
              </a:rPr>
              <a:t> é uma técnica para agilizar solicitações futuras e reduzir a taxa de transferência da rede. Para isso, os dados são armazenados temporariamente em um local intermediário entre o solicitante e o armazenamento permanente.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Nenhum serviço de armazenamento em cache é usado no exemplo </a:t>
            </a:r>
            <a:r>
              <a:rPr lang="pt-BR" dirty="0" err="1">
                <a:latin typeface="Amazon Ember" panose="020B0603020204020204" pitchFamily="34" charset="0"/>
                <a:ea typeface="Amazon Ember" panose="020B0603020204020204" pitchFamily="34" charset="0"/>
                <a:cs typeface="Amazon Ember" panose="020B0603020204020204" pitchFamily="34" charset="0"/>
              </a:rPr>
              <a:t>antipadrão</a:t>
            </a:r>
            <a:r>
              <a:rPr lang="pt-BR" dirty="0">
                <a:latin typeface="Amazon Ember" panose="020B0603020204020204" pitchFamily="34" charset="0"/>
                <a:ea typeface="Amazon Ember" panose="020B0603020204020204" pitchFamily="34" charset="0"/>
                <a:cs typeface="Amazon Ember" panose="020B0603020204020204" pitchFamily="34" charset="0"/>
              </a:rPr>
              <a:t>. Quando alguém solicita um arquivo de um dos </a:t>
            </a:r>
            <a:r>
              <a:rPr lang="pt-BR" dirty="0" err="1">
                <a:latin typeface="Amazon Ember" panose="020B0603020204020204" pitchFamily="34" charset="0"/>
                <a:ea typeface="Amazon Ember" panose="020B0603020204020204" pitchFamily="34" charset="0"/>
                <a:cs typeface="Amazon Ember" panose="020B0603020204020204" pitchFamily="34" charset="0"/>
              </a:rPr>
              <a:t>buckets</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Simple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Storage</a:t>
            </a:r>
            <a:r>
              <a:rPr lang="pt-BR" dirty="0">
                <a:latin typeface="Amazon Ember" panose="020B0603020204020204" pitchFamily="34" charset="0"/>
                <a:ea typeface="Amazon Ember" panose="020B0603020204020204" pitchFamily="34" charset="0"/>
                <a:cs typeface="Amazon Ember" panose="020B0603020204020204" pitchFamily="34" charset="0"/>
              </a:rPr>
              <a:t> Service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cada solicitação leva o mesmo tempo para ser concluída e custa o mesmo.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exemplo de padrão de melhores práticas, a infraestrutura usa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na frente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para fornecer cache. Nesse cenário, a solicitação inicial verifica o arquivo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Se não for encontrado,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solicitará o arquivo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 Em seguida, 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armazena uma cópia do arquivo em um ponto de presença próximo ao usuário e envia uma cópia para o usuário que fez a solicitação. As solicitações subsequentes são recuperadas do ponto de presença (agora mais próximo) no </a:t>
            </a:r>
            <a:r>
              <a:rPr lang="pt-BR"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dirty="0">
                <a:latin typeface="Amazon Ember" panose="020B0603020204020204" pitchFamily="34" charset="0"/>
                <a:ea typeface="Amazon Ember" panose="020B0603020204020204" pitchFamily="34" charset="0"/>
                <a:cs typeface="Amazon Ember" panose="020B0603020204020204" pitchFamily="34" charset="0"/>
              </a:rPr>
              <a:t>, não no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Isso reduz a latência </a:t>
            </a:r>
            <a:r>
              <a:rPr lang="pt-BR" i="1" dirty="0">
                <a:latin typeface="Amazon Ember" panose="020B0603020204020204" pitchFamily="34" charset="0"/>
                <a:ea typeface="Amazon Ember" panose="020B0603020204020204" pitchFamily="34" charset="0"/>
                <a:cs typeface="Amazon Ember" panose="020B0603020204020204" pitchFamily="34" charset="0"/>
              </a:rPr>
              <a:t>e</a:t>
            </a:r>
            <a:r>
              <a:rPr lang="pt-BR" dirty="0">
                <a:latin typeface="Amazon Ember" panose="020B0603020204020204" pitchFamily="34" charset="0"/>
                <a:ea typeface="Amazon Ember" panose="020B0603020204020204" pitchFamily="34" charset="0"/>
                <a:cs typeface="Amazon Ember" panose="020B0603020204020204" pitchFamily="34" charset="0"/>
              </a:rPr>
              <a:t> o custo: após a primeira solicitação, você não paga mais para transferir o arquivo para fora do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S3.</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518612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 segurança não envolve apenas ultrapassar o limite externo da sua infraestrutura. Ela também inclui garantir que seus ambientes individuais e componentes estejam protegidos uns dos outros.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Por exemplo, no Amazon EC2, você pode criar grupos de segurança que permitem determinar quais portas das instâncias podem enviar e receber tráfego. Os grupos de segurança também podem determinar a origem ou destino permitidos desse tráfego.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Você pode usar grupos de segurança para reduzir a probabilidade de que uma ameaça de segurança em uma instância se espalhe para todas as outras instâncias do ambiente. Você deve tomar precauções semelhantes com outros serviços. Ao longo do curso, discutiremos maneiras específicas de implementar essas melhores práticas.</a:t>
            </a:r>
          </a:p>
        </p:txBody>
      </p:sp>
    </p:spTree>
    <p:extLst>
      <p:ext uri="{BB962C8B-B14F-4D97-AF65-F5344CB8AC3E}">
        <p14:creationId xmlns:p14="http://schemas.microsoft.com/office/powerpoint/2010/main" val="1975325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À medida que você projeta soluções, avalia prós e contras e baseia suas decisões em dados empíricos</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Siga estas melhores práticas de criação de soluções na AWS:</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Habilitar a escalabilidade</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Automatizar o ambiente</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Tratar recursos como descartáveis</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Usar componentes com baixo acoplamento</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Projetar serviços, não servidores</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Escolher a solução de banco de dados ideal</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Evitar pontos únicos de falha</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Otimizar para custo</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Usar armazenamento em cache</a:t>
            </a:r>
          </a:p>
          <a:p>
            <a:pPr marL="628650" lvl="1"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Proteger toda a infraestrutura</a:t>
            </a:r>
          </a:p>
          <a:p>
            <a:pPr marL="0" lv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41500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Introdução à Seção 4: Infraestrutura global da AWS.</a:t>
            </a:r>
          </a:p>
        </p:txBody>
      </p:sp>
    </p:spTree>
    <p:extLst>
      <p:ext uri="{BB962C8B-B14F-4D97-AF65-F5344CB8AC3E}">
        <p14:creationId xmlns:p14="http://schemas.microsoft.com/office/powerpoint/2010/main" val="587658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4006852"/>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infraestrutura da Nuvem AWS é criada em torno das regiões. A AWS tem 22 regiões em todo o mundo. Uma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região da AWS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uma localização geográfica física com uma ou </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mais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zonas de disponibilidade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zonas de disponibilidade, por sua vez, consistem em um ou mais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datacenters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regiões da AWS estão conectadas a vários provedores de serviços de Internet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ISPs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 regiões também estão conectadas a um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backbone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rede global privada, que oferece menor custo e latência de rede entre regiões mais consistente em comparação com a Internet pública.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regiões da AWS que foram introduzidas antes de 20 de março de 2019 são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habilitadas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 padrão. As regiões que foram introduzidas após 20 de março de 2019, como Ásia-Pacífico (Hong Kong) e Oriente Médio (Bahrein), são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desabilitadas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 padrão. É necessário habilitar essas regiões para que você possa usá-las. Você pode usar o Console de Gerenciamento da AWS para habilitar ou desabilitar uma região.</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Algumas regiões têm acesso restrito. Uma conta da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AWS (</a:t>
            </a: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China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 acesso somente às regiões de Pequim e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Ningxia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saber mais sobre a AWS na China, consulte a </a:t>
            </a:r>
            <a:r>
              <a:rPr lang="pt-BR"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página da AWS na China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região isolada </a:t>
            </a: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a:t>
            </a:r>
            <a:r>
              <a:rPr lang="pt-BR" b="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GovCloud</a:t>
            </a:r>
            <a:r>
              <a:rPr lang="pt-BR"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(EUA)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foi projetada para permitir que clientes e órgãos governamentais dos EUA transfiram cargas de trabalho confidenciais para a nuvem, cumprindo seus requisitos normativos e de conformidade específicos.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regiões são isoladas umas das outras para terem tolerância a falhas e estabilidade. Os recursos em uma região não são replicados automaticamente para outras regiões. Quando você armazena dados em uma região específica, eles não são replicados fora dessa região. É sua responsabilidade replicar dados entre regiões, caso suas necessidades empresariais exijam isso. A AWS fornece informações sobre o país e (onde for aplicável) o estado em que cada região reside. Você é responsável por selecionar a região em que os dados serão armazenados, de acordo com seus requisitos de conformidade e latência de rede.</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produtos e serviços da AWS estão disponíveis por região. Portanto, pode ser que nem todas as regiões estejam disponíveis para um determinado serviço. Para uma lista dos serviços da AWS oferecidos por região,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Tabela de regiões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 infraestrutura de nuvem global da AWS, consulte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site de infraestrutura global</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um mapa atual e interativo da infraestrutura global da AWS, consulte o </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mapa interativo da infraestrutura global da AWS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418816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289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região da AWS contém vários locais isolados, conhecidos como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zonas de disponibilidade.</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zona de disponibilidade consiste em um ou mais datacenters, sendo que algumas zonas de disponibilidade têm até seis datacenters. No entanto, nenhum datacenter pode fazer parte de duas zonas de disponibilidade.</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zona de disponibilidade é projetada como uma zona de falha independente. Isso significa que as zonas de disponibilidade estão fisicamente separadas dentro de uma região metropolitana típica. Elas também estão localizadas em planícies de inundação de menor risco (a categorização específica da zona de inundação varia de acordo com a região). Além de fontes de alimentação ininterrupta distintas e instalações locais de geração de energia como backup, elas geralmente são alimentadas por grades diferentes de concessionárias independentes para reduzir ainda mais os pontos únicos de falha. As zonas de disponibilidade são todas conectadas de forma redundante a vários provedores de trânsito de nível 1.</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a:t>
            </a:r>
            <a:r>
              <a:rPr lang="pt-BR" dirty="0">
                <a:latin typeface="Amazon Ember" panose="020B0603020204020204" pitchFamily="34" charset="0"/>
                <a:ea typeface="Amazon Ember" panose="020B0603020204020204" pitchFamily="34" charset="0"/>
                <a:cs typeface="Amazon Ember" panose="020B0603020204020204" pitchFamily="34" charset="0"/>
              </a:rPr>
              <a:t>ma zona de disponibilidade é o nível de especificação mais granular para determinados serviços, como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é responsável por escolher as zonas de disponibilidade em que os sistemas serão armazenados. Os sistemas podem abranger várias zonas de disponibilidade. Você deve projetar os sistemas para sobreviver a uma falha temporária ou prolongada de uma zona de disponibilidade causada por um desastre. A distribuição de aplicações por várias zonas de disponibilidade permite que elas sejam mais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resilientes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maioria das situações de falha, incluindo desastres naturais ou falhas no sistema.</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48867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62349"/>
          </a:xfrm>
        </p:spPr>
        <p:txBody>
          <a:bodyPr rtlCol="0"/>
          <a:lstStyle/>
          <a:p>
            <a:pPr rtl="0"/>
            <a:r>
              <a:rPr lang="pt-BR" i="1" dirty="0">
                <a:latin typeface="Amazon Ember" panose="020B0603020204020204" pitchFamily="34" charset="0"/>
                <a:ea typeface="Amazon Ember" panose="020B0603020204020204" pitchFamily="34" charset="0"/>
                <a:cs typeface="Amazon Ember" panose="020B0603020204020204" pitchFamily="34" charset="0"/>
              </a:rPr>
              <a:t>AWS Local Zones</a:t>
            </a:r>
            <a:r>
              <a:rPr lang="pt-BR" dirty="0">
                <a:latin typeface="Amazon Ember" panose="020B0603020204020204" pitchFamily="34" charset="0"/>
                <a:ea typeface="Amazon Ember" panose="020B0603020204020204" pitchFamily="34" charset="0"/>
                <a:cs typeface="Amazon Ember" panose="020B0603020204020204" pitchFamily="34" charset="0"/>
              </a:rPr>
              <a:t> são um novo tipo de implantação de infraestrutura da AWS que coloca os serviços de computação, armazenamento, banco de dados e outros serviços específicos da AWS mais perto do público em geral, do setor e dos centros de TI onde não há região da AWS. Com o AWS Local Zones, você pode executar partes de aplicações sensíveis à latência mais próximo dos recursos e usuários finais, em um local geográfico específico. Você pode usar o AWS Local Zones para fornecer latência de milissegundos de um dígito para casos de uso, como criação de conteúdo de mídia e entretenimento, jogos em tempo real, simulações de reservatórios, automação de projetos eletrônicos e </a:t>
            </a:r>
            <a:r>
              <a:rPr lang="pt-BR" dirty="0" err="1">
                <a:latin typeface="Amazon Ember" panose="020B0603020204020204" pitchFamily="34" charset="0"/>
                <a:ea typeface="Amazon Ember" panose="020B0603020204020204" pitchFamily="34" charset="0"/>
                <a:cs typeface="Amazon Ember" panose="020B0603020204020204" pitchFamily="34" charset="0"/>
              </a:rPr>
              <a:t>machine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learning</a:t>
            </a:r>
            <a:r>
              <a:rPr lang="pt-BR"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Cada local da AWS Local Zone é uma extensão de uma região da AWS. Para executar aplicações sensíveis à latência em uma zona local da AWS, use serviços da AWS, como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EC2,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Virtual Private </a:t>
            </a:r>
            <a:r>
              <a:rPr lang="pt-BR" dirty="0" err="1">
                <a:latin typeface="Amazon Ember" panose="020B0603020204020204" pitchFamily="34" charset="0"/>
                <a:ea typeface="Amazon Ember" panose="020B0603020204020204" pitchFamily="34" charset="0"/>
                <a:cs typeface="Amazon Ember" panose="020B0603020204020204" pitchFamily="34" charset="0"/>
              </a:rPr>
              <a:t>Cloud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VPC),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Block</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Store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EBS),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FSx</a:t>
            </a:r>
            <a:r>
              <a:rPr lang="pt-BR" dirty="0">
                <a:latin typeface="Amazon Ember" panose="020B0603020204020204" pitchFamily="34" charset="0"/>
                <a:ea typeface="Amazon Ember" panose="020B0603020204020204" pitchFamily="34" charset="0"/>
                <a:cs typeface="Amazon Ember" panose="020B0603020204020204" pitchFamily="34" charset="0"/>
              </a:rPr>
              <a:t> e </a:t>
            </a:r>
            <a:r>
              <a:rPr lang="pt-BR" dirty="0" err="1">
                <a:latin typeface="Amazon Ember" panose="020B0603020204020204" pitchFamily="34" charset="0"/>
                <a:ea typeface="Amazon Ember" panose="020B0603020204020204" pitchFamily="34" charset="0"/>
                <a:cs typeface="Amazon Ember" panose="020B0603020204020204" pitchFamily="34" charset="0"/>
              </a:rPr>
              <a:t>Elastic</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Load</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Balancing</a:t>
            </a:r>
            <a:r>
              <a:rPr lang="pt-BR" dirty="0">
                <a:latin typeface="Amazon Ember" panose="020B0603020204020204" pitchFamily="34" charset="0"/>
                <a:ea typeface="Amazon Ember" panose="020B0603020204020204" pitchFamily="34" charset="0"/>
                <a:cs typeface="Amazon Ember" panose="020B0603020204020204" pitchFamily="34" charset="0"/>
              </a:rPr>
              <a:t> em um local geograficamente próximo dos usuários finais. As AWS Local Zones oferecem uma conexão segura e com alta largura de banda entre cargas de trabalho locais e cargas de trabalho executadas na região da AWS. Assim, as AWS Local Zones permitem usar as mesmas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e conjuntos de ferramentas para se conectar a outras cargas de trabalho executadas na AWS e a toda a gama de serviços na região.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As AWS Local Zones têm gerenciamento e suporte da AWS, assim você pode usufruir de todos os benefícios de elasticidade, escalabilidade e segurança da nuvem. Com o AWS Local Zones, você pode usar um conjunto consistente de serviços da AWS para criar e implantar aplicações sensíveis à latência em locais mais próximos dos usuários finais. Você também pode aumentar ou diminuir a escala e pagar apenas pelos recursos usados.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No momento, o AWS Local Zone de Los Angeles está totalmente disponível por convite. E há mais Local Zones a caminho.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Para saber mais sobre o AWS Local Zones, consulte 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página do AWS Local Zones</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170517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11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Datacenters são a base da infraestrutura da AWS. </a:t>
            </a:r>
            <a:r>
              <a:rPr lang="pt-BR" dirty="0">
                <a:latin typeface="Amazon Ember" panose="020B0603020204020204" pitchFamily="34" charset="0"/>
                <a:ea typeface="Amazon Ember" panose="020B0603020204020204" pitchFamily="34" charset="0"/>
                <a:cs typeface="Amazon Ember" panose="020B0603020204020204" pitchFamily="34" charset="0"/>
              </a:rPr>
              <a:t>Os clientes não especificam um datacenter para a implantação de recursos. No entanto, um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datacenter é o local onde os dados reais residem.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opera datacenters de última geração e altamente disponíveis. Embora sejam raras, podem ocorrer falhas que afetam a disponibilidade das instâncias no mesmo local. Se você hospedar todas as suas instâncias em um único local afetado por essa falha, nenhuma delas estará disponível.</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Todos os datacenters são online e atendem aos clientes. Em caso de falha, processos automatizados desviam o tráfego de dados do cliente da área afetada. As principais aplicações são implantadas em uma configuração N+1 para que, no caso de uma falha no datacenter, haja capacidade suficiente para permitir que o tráfego seja desviado por meio de um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para os locais remanescentes.</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AWS usa equipamentos de rede personalizados de vários fabricantes de dispositivos originais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ODMs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Os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ODMs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projetam e fabricam produtos com base nas especificações de uma segunda empresa. Em seguida, a segunda empresa remarca os produtos para venda.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datacenters da AWS,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nosso projeto de proteção dos datacenters da AWS</a:t>
            </a:r>
            <a:r>
              <a:rPr lang="pt-BR" dirty="0">
                <a:latin typeface="Amazon Ember" panose="020B0603020204020204" pitchFamily="34" charset="0"/>
                <a:ea typeface="Amazon Ember" panose="020B0603020204020204" pitchFamily="34" charset="0"/>
                <a:cs typeface="Amazon Ember" panose="020B0603020204020204" pitchFamily="34" charset="0"/>
              </a:rPr>
              <a:t>.</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8327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No fim deste curso, você terá aprendido sobre todos os componentes deste diagrama de arquitetura. Você também deverá ser capaz de construir arquiteturas de solução tão grandes e robustas quanto a deste exemplo. Este diagrama será exibido no início da maioria dos módulos do curso. Novos componentes do diagrama serão revelados à medida que forem introduzidos no curso.</a:t>
            </a:r>
          </a:p>
        </p:txBody>
      </p:sp>
    </p:spTree>
    <p:extLst>
      <p:ext uri="{BB962C8B-B14F-4D97-AF65-F5344CB8AC3E}">
        <p14:creationId xmlns:p14="http://schemas.microsoft.com/office/powerpoint/2010/main" val="32264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fornecer conteúdo aos usuários finais com menor latência, o Amazon CloudFront usa uma rede global com mais de 200 pontos de presença, incluindo pontos de presença regionais.</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pontos de presença estão localizados na América do Norte, Europa, Ásia, Austrália, América do Sul, Oriente Médio, África e China. Pontos de presença oferecem suporte a serviços da AWS, como o Amazon Route 53 e o Amazon CloudFront.</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caches de pontos regionais são usados com o Amazon CloudFront por padrão. Eles são usados quando você tem conteúdo que não é acessado com frequência suficiente para permanecer em um ponto de presença. Os pontos de cache regional absorvem esse conteúdo e fornecem uma alternativa para buscar esse conteúdo no servidor de origem.</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 infraestrutura global do CloudFront, consulte 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infraestrutura do Amazon CloudFront</a:t>
            </a:r>
            <a:r>
              <a:rPr lang="pt-BR"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256455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A infraestrutura global da AWS consiste em regiões e zonas de disponibilidade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Normalmente, a escolha de uma região é baseada em requisitos de conformidade ou redução da latência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Cada zona de disponibilidade</a:t>
            </a:r>
            <a:r>
              <a:rPr lang="en-US" b="1">
                <a:latin typeface="Amazon Ember" panose="020B0603020204020204" pitchFamily="34" charset="0"/>
                <a:ea typeface="Amazon Ember" panose="020B0603020204020204" pitchFamily="34" charset="0"/>
                <a:cs typeface="Amazon Ember" panose="020B0603020204020204" pitchFamily="34" charset="0"/>
              </a:rPr>
              <a:t> </a:t>
            </a:r>
            <a:r>
              <a:rPr lang="en-US">
                <a:latin typeface="Amazon Ember" panose="020B0603020204020204" pitchFamily="34" charset="0"/>
                <a:ea typeface="Amazon Ember" panose="020B0603020204020204" pitchFamily="34" charset="0"/>
                <a:cs typeface="Amazon Ember" panose="020B0603020204020204" pitchFamily="34" charset="0"/>
              </a:rPr>
              <a:t>é fisicamente separada de outras zonas de disponibilidade e tem alimentação, redes e conectividade redundantes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Pontos de presença e pontos de presença de caches regionais</a:t>
            </a:r>
            <a:r>
              <a:rPr lang="en-US" b="1">
                <a:latin typeface="Amazon Ember" panose="020B0603020204020204" pitchFamily="34" charset="0"/>
                <a:ea typeface="Amazon Ember" panose="020B0603020204020204" pitchFamily="34" charset="0"/>
                <a:cs typeface="Amazon Ember" panose="020B0603020204020204" pitchFamily="34" charset="0"/>
              </a:rPr>
              <a:t> </a:t>
            </a:r>
            <a:r>
              <a:rPr lang="en-US">
                <a:latin typeface="Amazon Ember" panose="020B0603020204020204" pitchFamily="34" charset="0"/>
                <a:ea typeface="Amazon Ember" panose="020B0603020204020204" pitchFamily="34" charset="0"/>
                <a:cs typeface="Amazon Ember" panose="020B0603020204020204" pitchFamily="34" charset="0"/>
              </a:rPr>
              <a:t>melhoram a performance armazenando conteúdo em cache em locais mais próximos dos usuários</a:t>
            </a:r>
          </a:p>
        </p:txBody>
      </p:sp>
    </p:spTree>
    <p:extLst>
      <p:ext uri="{BB962C8B-B14F-4D97-AF65-F5344CB8AC3E}">
        <p14:creationId xmlns:p14="http://schemas.microsoft.com/office/powerpoint/2010/main" val="1393606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projeto de conclusão oferece a você a oportunidade de aplicar as habilidades e conhecimentos desenvolvidos no curso em uma situação do mundo real. Detalhes sobre o projeto estão incluídos no módulo Conquistar a certificação.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05919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a:t>
            </a:r>
          </a:p>
        </p:txBody>
      </p:sp>
    </p:spTree>
    <p:extLst>
      <p:ext uri="{BB962C8B-B14F-4D97-AF65-F5344CB8AC3E}">
        <p14:creationId xmlns:p14="http://schemas.microsoft.com/office/powerpoint/2010/main" val="223540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Definir o que é arquitetura de nuvem</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como projetar e avaliar arquiteturas usando o AWS Well-Architected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Explicar as melhores práticas para criar soluções na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Descrever como tomar decisões fundamentadas sobre onde posicionar os recursos da AWS</a:t>
            </a:r>
          </a:p>
        </p:txBody>
      </p:sp>
    </p:spTree>
    <p:extLst>
      <p:ext uri="{BB962C8B-B14F-4D97-AF65-F5344CB8AC3E}">
        <p14:creationId xmlns:p14="http://schemas.microsoft.com/office/powerpoint/2010/main" val="1651122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Página da infraestrutura global da AWS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Mapa interativo da infraestrutura global da AWS</a:t>
            </a:r>
            <a:endParaRPr lang="en-US" dirty="0">
              <a:latin typeface="Amazon Ember" panose="020B0603020204020204" pitchFamily="34" charset="0"/>
              <a:ea typeface="Amazon Ember" panose="020B0603020204020204" pitchFamily="34" charset="0"/>
              <a:cs typeface="Amazon Ember" panose="020B0603020204020204" pitchFamily="34" charset="0"/>
              <a:hlinkClick r:id="rId5"/>
            </a:endParaRPr>
          </a:p>
          <a:p>
            <a:pPr marL="171450" indent="-171450" rtl="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hlinkClick r:id="rId5"/>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do AWS </a:t>
            </a:r>
            <a:r>
              <a:rPr lang="pt-BR" dirty="0" err="1">
                <a:latin typeface="Amazon Ember" panose="020B0603020204020204" pitchFamily="34" charset="0"/>
                <a:ea typeface="Amazon Ember" panose="020B0603020204020204" pitchFamily="34" charset="0"/>
                <a:cs typeface="Amazon Ember" panose="020B0603020204020204" pitchFamily="34" charset="0"/>
                <a:hlinkClick r:id="rId5"/>
              </a:rPr>
              <a:t>Well-Architected</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 Framework</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hlinkClick r:id="rId6"/>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 do pilar Segurança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hlinkClick r:id="rId7"/>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 do pilar Excelência operacional</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hlinkClick r:id="rId8"/>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8"/>
              </a:rPr>
              <a:t> do pilar Confiabilidade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hlinkClick r:id="rId9"/>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9"/>
              </a:rPr>
              <a:t> do pilar Eficiência de performance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hlinkClick r:id="rId10"/>
              </a:rPr>
              <a:t>Whitepaper</a:t>
            </a:r>
            <a:r>
              <a:rPr lang="pt-BR" dirty="0">
                <a:latin typeface="Amazon Ember" panose="020B0603020204020204" pitchFamily="34" charset="0"/>
                <a:ea typeface="Amazon Ember" panose="020B0603020204020204" pitchFamily="34" charset="0"/>
                <a:cs typeface="Amazon Ember" panose="020B0603020204020204" pitchFamily="34" charset="0"/>
                <a:hlinkClick r:id="rId10"/>
              </a:rPr>
              <a:t> do pilar Otimização de custos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Introdução à Seção 1: O que é arquitetura de nuvem?</a:t>
            </a:r>
          </a:p>
        </p:txBody>
      </p:sp>
    </p:spTree>
    <p:extLst>
      <p:ext uri="{BB962C8B-B14F-4D97-AF65-F5344CB8AC3E}">
        <p14:creationId xmlns:p14="http://schemas.microsoft.com/office/powerpoint/2010/main" val="189065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Para entender o que é arquitetura de nuvem e por que ela é importante, primeiro pense como seria o desenvolvimento de software se ela não existisse.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Por volta do ano 2000, a Amazon estava tentando criar um serviço de comércio eletrônico que permitisse que vendedores terceiros criassem seus próprios sites de compras online usando como base o mecanismo de comércio eletrônico da Amazon. A empresa estava se esforçando para tornar seu novo site de compras altamente disponível e escalável.</a:t>
            </a:r>
          </a:p>
        </p:txBody>
      </p:sp>
    </p:spTree>
    <p:extLst>
      <p:ext uri="{BB962C8B-B14F-4D97-AF65-F5344CB8AC3E}">
        <p14:creationId xmlns:p14="http://schemas.microsoft.com/office/powerpoint/2010/main" val="258459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Em uma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entrevista para a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3"/>
              </a:rPr>
              <a:t>TechCrunch</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 sobre a criação da AWS</a:t>
            </a:r>
            <a:r>
              <a:rPr lang="pt-BR" dirty="0">
                <a:latin typeface="Amazon Ember" panose="020B0603020204020204" pitchFamily="34" charset="0"/>
                <a:ea typeface="Amazon Ember" panose="020B0603020204020204" pitchFamily="34" charset="0"/>
                <a:cs typeface="Amazon Ember" panose="020B0603020204020204" pitchFamily="34" charset="0"/>
              </a:rPr>
              <a:t>, o CEO da AWS, Andy </a:t>
            </a:r>
            <a:r>
              <a:rPr lang="pt-BR" dirty="0" err="1">
                <a:latin typeface="Amazon Ember" panose="020B0603020204020204" pitchFamily="34" charset="0"/>
                <a:ea typeface="Amazon Ember" panose="020B0603020204020204" pitchFamily="34" charset="0"/>
                <a:cs typeface="Amazon Ember" panose="020B0603020204020204" pitchFamily="34" charset="0"/>
              </a:rPr>
              <a:t>Jassy</a:t>
            </a:r>
            <a:r>
              <a:rPr lang="pt-BR" dirty="0">
                <a:latin typeface="Amazon Ember" panose="020B0603020204020204" pitchFamily="34" charset="0"/>
                <a:ea typeface="Amazon Ember" panose="020B0603020204020204" pitchFamily="34" charset="0"/>
                <a:cs typeface="Amazon Ember" panose="020B0603020204020204" pitchFamily="34" charset="0"/>
              </a:rPr>
              <a:t>, disse que, no início, as ferramentas de comércio eletrônico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eram “uma bagunça”. As aplicações e arquiteturas eram construídas sem o planejamento adequado. </a:t>
            </a:r>
            <a:r>
              <a:rPr lang="pt-BR" dirty="0" err="1">
                <a:latin typeface="Amazon Ember" panose="020B0603020204020204" pitchFamily="34" charset="0"/>
                <a:ea typeface="Amazon Ember" panose="020B0603020204020204" pitchFamily="34" charset="0"/>
                <a:cs typeface="Amazon Ember" panose="020B0603020204020204" pitchFamily="34" charset="0"/>
              </a:rPr>
              <a:t>Jassy</a:t>
            </a:r>
            <a:r>
              <a:rPr lang="pt-BR" dirty="0">
                <a:latin typeface="Amazon Ember" panose="020B0603020204020204" pitchFamily="34" charset="0"/>
                <a:ea typeface="Amazon Ember" panose="020B0603020204020204" pitchFamily="34" charset="0"/>
                <a:cs typeface="Amazon Ember" panose="020B0603020204020204" pitchFamily="34" charset="0"/>
              </a:rPr>
              <a:t> também disse que era “um enorme desafio separar os diversos serviços para criar uma plataforma de desenvolvimento centralizada”.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 solução para esse problema foi criar um conjunto de </a:t>
            </a:r>
            <a:r>
              <a:rPr lang="pt-BR" dirty="0" err="1">
                <a:latin typeface="Amazon Ember" panose="020B0603020204020204" pitchFamily="34" charset="0"/>
                <a:ea typeface="Amazon Ember" panose="020B0603020204020204" pitchFamily="34" charset="0"/>
                <a:cs typeface="Amazon Ember" panose="020B0603020204020204" pitchFamily="34" charset="0"/>
              </a:rPr>
              <a:t>APIs</a:t>
            </a:r>
            <a:r>
              <a:rPr lang="pt-BR" dirty="0">
                <a:latin typeface="Amazon Ember" panose="020B0603020204020204" pitchFamily="34" charset="0"/>
                <a:ea typeface="Amazon Ember" panose="020B0603020204020204" pitchFamily="34" charset="0"/>
                <a:cs typeface="Amazon Ember" panose="020B0603020204020204" pitchFamily="34" charset="0"/>
              </a:rPr>
              <a:t> (interfaces de programação de aplicações) bem documentadas para organizar o ambiente de desenvolvimento.</a:t>
            </a:r>
          </a:p>
        </p:txBody>
      </p:sp>
    </p:spTree>
    <p:extLst>
      <p:ext uri="{BB962C8B-B14F-4D97-AF65-F5344CB8AC3E}">
        <p14:creationId xmlns:p14="http://schemas.microsoft.com/office/powerpoint/2010/main" val="156786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No entanto,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continuou tendo problemas para criar aplicações rapidamente à medida que a empresa crescia e mais engenheiros de software eram contratados: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Foram necessários três meses para criar os componentes de banco de dados, computação e armazenamento para um projeto inteiro que deveria levar três meses.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Cada equipe criou seus próprios recursos sem planejar pensando na escalabilidade nem na reutilização.</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A solução foi criar serviços internos para produzir arquiteturas altamente disponíveis, escaláveis e confiáveis usando como base a infraestrutura da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Em 2006, a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começou a vender esses serviços como AWS.</a:t>
            </a:r>
          </a:p>
        </p:txBody>
      </p:sp>
    </p:spTree>
    <p:extLst>
      <p:ext uri="{BB962C8B-B14F-4D97-AF65-F5344CB8AC3E}">
        <p14:creationId xmlns:p14="http://schemas.microsoft.com/office/powerpoint/2010/main" val="51857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Então, o que é arquitetura de nuvem? A arquitetura de nuvem é a prática que consiste em aplicar características de nuvem a uma solução que utiliza serviços e recursos de nuvem para atender aos casos de uso comerciais e às necessidades técnicas de uma organização. Uma solução é semelhante ao projeto de um edifício.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São necessários arquitetos para gerenciar o tamanho e a complexidade de sistemas de software.</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Os arquitetos de nuvem:</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Envolvem-se com os responsáveis pela tomada de decisões para identificar o objetivo comercial e os recursos que precisam ser aprimorados. </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Garantem o alinhamento entre os resultados de tecnologia de uma solução e os objetivos comerciais.</a:t>
            </a:r>
          </a:p>
          <a:p>
            <a:pPr marL="171450" indent="-171450" rtl="0">
              <a:buFont typeface="Arial" panose="020B0604020202020204" pitchFamily="34" charset="0"/>
              <a:buChar char="•"/>
            </a:pPr>
            <a:r>
              <a:rPr lang="pt-BR" sz="1100" dirty="0">
                <a:latin typeface="Amazon Ember" panose="020B0603020204020204" pitchFamily="34" charset="0"/>
                <a:ea typeface="Amazon Ember" panose="020B0603020204020204" pitchFamily="34" charset="0"/>
                <a:cs typeface="Amazon Ember" panose="020B0603020204020204" pitchFamily="34" charset="0"/>
              </a:rPr>
              <a:t>Trabalham com equipes de entrega que implementam a solução para garantir que os recursos de tecnologia sejam apropriados.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sz="1100" dirty="0">
                <a:latin typeface="Amazon Ember" panose="020B0603020204020204" pitchFamily="34" charset="0"/>
                <a:ea typeface="Amazon Ember" panose="020B0603020204020204" pitchFamily="34" charset="0"/>
                <a:cs typeface="Amazon Ember" panose="020B0603020204020204" pitchFamily="34" charset="0"/>
              </a:rPr>
              <a:t>Sistemas bem arquitetados aumentam a probabilidade de a tecnologia ajudar a atingir as metas comerciais.</a:t>
            </a:r>
          </a:p>
        </p:txBody>
      </p:sp>
    </p:spTree>
    <p:extLst>
      <p:ext uri="{BB962C8B-B14F-4D97-AF65-F5344CB8AC3E}">
        <p14:creationId xmlns:p14="http://schemas.microsoft.com/office/powerpoint/2010/main" val="4227745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2020, </a:t>
            </a:r>
            <a:r>
              <a:rPr lang="pt-BR" sz="900" dirty="0" err="1"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Web Services, Inc. ou suas afiliadas. Todos os direitos reservados. Este trabalho não pode ser reproduzido ou redistribuído, no todo ou em parte, sem a permissão prévia por escrito da </a:t>
            </a:r>
            <a:r>
              <a:rPr lang="pt-BR" sz="900" dirty="0" err="1"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Web Services, Inc. A cópia, a concessão de empréstimos ou a venda para fins comerciais são proibidos. Para correções ou comentários sobre o curso, envie um e-mail para: </a:t>
            </a:r>
            <a:r>
              <a:rPr lang="pt-BR" sz="900" u="sng"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aws-course-feedback@amazon.com</a:t>
            </a:r>
            <a:r>
              <a:rPr lang="pt-BR" sz="9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Para todas as outras perguntas, entre em contato conosco em: </a:t>
            </a:r>
            <a:r>
              <a:rPr lang="pt-BR" sz="900" u="sng"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https://aws.amazon.com/contact-us/aws-training/</a:t>
            </a:r>
            <a:r>
              <a:rPr lang="pt-BR" sz="9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Todas as marcas comerciais pertencem a seus proprietários.</a:t>
            </a:r>
            <a:endPar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32.png"/><Relationship Id="rId2" Type="http://schemas.openxmlformats.org/officeDocument/2006/relationships/slideLayout" Target="../slideLayouts/slideLayout18.xml"/><Relationship Id="rId1" Type="http://schemas.openxmlformats.org/officeDocument/2006/relationships/tags" Target="../tags/tag37.xml"/><Relationship Id="rId6" Type="http://schemas.microsoft.com/office/2007/relationships/hdphoto" Target="../media/hdphoto1.wdp"/><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69.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notesSlide" Target="../notesSlides/notesSlide22.xml"/><Relationship Id="rId7" Type="http://schemas.openxmlformats.org/officeDocument/2006/relationships/image" Target="../media/image12.png"/><Relationship Id="rId12"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41.svg"/><Relationship Id="rId11" Type="http://schemas.openxmlformats.org/officeDocument/2006/relationships/image" Target="../media/image50.png"/><Relationship Id="rId5" Type="http://schemas.openxmlformats.org/officeDocument/2006/relationships/image" Target="../media/image24.png"/><Relationship Id="rId10" Type="http://schemas.openxmlformats.org/officeDocument/2006/relationships/image" Target="../media/image45.svg"/><Relationship Id="rId4" Type="http://schemas.openxmlformats.org/officeDocument/2006/relationships/image" Target="../media/image49.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notesSlide" Target="../notesSlides/notesSlide23.xml"/><Relationship Id="rId7" Type="http://schemas.openxmlformats.org/officeDocument/2006/relationships/image" Target="../media/image12.png"/><Relationship Id="rId12" Type="http://schemas.openxmlformats.org/officeDocument/2006/relationships/image" Target="../media/image43.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41.svg"/><Relationship Id="rId11"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73.svg"/><Relationship Id="rId4" Type="http://schemas.openxmlformats.org/officeDocument/2006/relationships/image" Target="../media/image49.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76.svg"/><Relationship Id="rId3" Type="http://schemas.openxmlformats.org/officeDocument/2006/relationships/notesSlide" Target="../notesSlides/notesSlide24.xml"/><Relationship Id="rId7" Type="http://schemas.openxmlformats.org/officeDocument/2006/relationships/image" Target="../media/image24.png"/><Relationship Id="rId12" Type="http://schemas.openxmlformats.org/officeDocument/2006/relationships/image" Target="../media/image52.png"/><Relationship Id="rId2" Type="http://schemas.openxmlformats.org/officeDocument/2006/relationships/slideLayout" Target="../slideLayouts/slideLayout18.xml"/><Relationship Id="rId1" Type="http://schemas.openxmlformats.org/officeDocument/2006/relationships/tags" Target="../tags/tag49.xml"/><Relationship Id="rId6" Type="http://schemas.openxmlformats.org/officeDocument/2006/relationships/image" Target="../media/image73.svg"/><Relationship Id="rId11"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9.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79.svg"/><Relationship Id="rId2"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image" Target="../media/image54.png"/><Relationship Id="rId5" Type="http://schemas.openxmlformats.org/officeDocument/2006/relationships/image" Target="../media/image73.sv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svg"/><Relationship Id="rId2" Type="http://schemas.openxmlformats.org/officeDocument/2006/relationships/slideLayout" Target="../slideLayouts/slideLayout18.xml"/><Relationship Id="rId1" Type="http://schemas.openxmlformats.org/officeDocument/2006/relationships/tags" Target="../tags/tag54.xml"/><Relationship Id="rId6" Type="http://schemas.openxmlformats.org/officeDocument/2006/relationships/image" Target="../media/image55.png"/><Relationship Id="rId5" Type="http://schemas.openxmlformats.org/officeDocument/2006/relationships/image" Target="../media/image73.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1.svg"/><Relationship Id="rId2" Type="http://schemas.openxmlformats.org/officeDocument/2006/relationships/slideLayout" Target="../slideLayouts/slideLayout18.xml"/><Relationship Id="rId1" Type="http://schemas.openxmlformats.org/officeDocument/2006/relationships/tags" Target="../tags/tag55.xml"/><Relationship Id="rId6" Type="http://schemas.openxmlformats.org/officeDocument/2006/relationships/image" Target="../media/image55.png"/><Relationship Id="rId5" Type="http://schemas.openxmlformats.org/officeDocument/2006/relationships/image" Target="../media/image73.sv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notesSlide" Target="../notesSlides/notesSlide32.xml"/><Relationship Id="rId7"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tags" Target="../tags/tag57.xml"/><Relationship Id="rId6" Type="http://schemas.microsoft.com/office/2007/relationships/hdphoto" Target="../media/hdphoto3.wdp"/><Relationship Id="rId5" Type="http://schemas.openxmlformats.org/officeDocument/2006/relationships/image" Target="../media/image57.png"/><Relationship Id="rId10" Type="http://schemas.openxmlformats.org/officeDocument/2006/relationships/image" Target="../media/image27.svg"/><Relationship Id="rId4" Type="http://schemas.openxmlformats.org/officeDocument/2006/relationships/image" Target="../media/image56.pn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61.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37.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16.png"/><Relationship Id="rId5" Type="http://schemas.openxmlformats.org/officeDocument/2006/relationships/image" Target="../media/image23.svg"/><Relationship Id="rId4" Type="http://schemas.openxmlformats.org/officeDocument/2006/relationships/image" Target="../media/image15.png"/><Relationship Id="rId9" Type="http://schemas.openxmlformats.org/officeDocument/2006/relationships/image" Target="../media/image86.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image" Target="../media/image43.svg"/><Relationship Id="rId3" Type="http://schemas.openxmlformats.org/officeDocument/2006/relationships/notesSlide" Target="../notesSlides/notesSlide4.xml"/><Relationship Id="rId21" Type="http://schemas.openxmlformats.org/officeDocument/2006/relationships/image" Target="../media/image25.svg"/><Relationship Id="rId34" Type="http://schemas.openxmlformats.org/officeDocument/2006/relationships/image" Target="../media/image23.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25.png"/><Relationship Id="rId2" Type="http://schemas.openxmlformats.org/officeDocument/2006/relationships/slideLayout" Target="../slideLayouts/slideLayout1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3.svg"/><Relationship Id="rId1" Type="http://schemas.openxmlformats.org/officeDocument/2006/relationships/tags" Target="../tags/tag29.xml"/><Relationship Id="rId6" Type="http://schemas.openxmlformats.org/officeDocument/2006/relationships/image" Target="../media/image9.png"/><Relationship Id="rId11" Type="http://schemas.openxmlformats.org/officeDocument/2006/relationships/image" Target="../media/image15.sv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image" Target="../media/image41.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1.svg"/><Relationship Id="rId30" Type="http://schemas.openxmlformats.org/officeDocument/2006/relationships/image" Target="../media/image21.png"/><Relationship Id="rId35" Type="http://schemas.openxmlformats.org/officeDocument/2006/relationships/image" Target="../media/image39.sv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70.xml"/><Relationship Id="rId4" Type="http://schemas.openxmlformats.org/officeDocument/2006/relationships/image" Target="../media/image63.tiff"/></Relationships>
</file>

<file path=ppt/slides/_rels/slide46.xml.rels><?xml version="1.0" encoding="UTF-8" standalone="yes"?>
<Relationships xmlns="http://schemas.openxmlformats.org/package/2006/relationships"><Relationship Id="rId8" Type="http://schemas.openxmlformats.org/officeDocument/2006/relationships/hyperlink" Target="https://d1.awsstatic.com/whitepapers/architecture/AWS-Operational-Excellence-Pillar.pdf" TargetMode="External"/><Relationship Id="rId3" Type="http://schemas.openxmlformats.org/officeDocument/2006/relationships/notesSlide" Target="../notesSlides/notesSlide46.xml"/><Relationship Id="rId7" Type="http://schemas.openxmlformats.org/officeDocument/2006/relationships/hyperlink" Target="https://d1.awsstatic.com/whitepapers/architecture/AWS-Security-Pillar.pdf" TargetMode="External"/><Relationship Id="rId2" Type="http://schemas.openxmlformats.org/officeDocument/2006/relationships/slideLayout" Target="../slideLayouts/slideLayout5.xml"/><Relationship Id="rId1" Type="http://schemas.openxmlformats.org/officeDocument/2006/relationships/tags" Target="../tags/tag71.xml"/><Relationship Id="rId6" Type="http://schemas.openxmlformats.org/officeDocument/2006/relationships/hyperlink" Target="https://d1.awsstatic.com/whitepapers/architecture/AWS_Well-Architected_Framework.pdf" TargetMode="External"/><Relationship Id="rId11" Type="http://schemas.openxmlformats.org/officeDocument/2006/relationships/hyperlink" Target="https://d1.awsstatic.com/whitepapers/architecture/AWS-Cost-Optimization-Pillar.pdf" TargetMode="External"/><Relationship Id="rId5" Type="http://schemas.openxmlformats.org/officeDocument/2006/relationships/hyperlink" Target="https://infrastructure.aws/" TargetMode="External"/><Relationship Id="rId10" Type="http://schemas.openxmlformats.org/officeDocument/2006/relationships/hyperlink" Target="https://d1.awsstatic.com/whitepapers/architecture/AWS-Performance-Efficiency-Pillar.pdf" TargetMode="External"/><Relationship Id="rId4" Type="http://schemas.openxmlformats.org/officeDocument/2006/relationships/hyperlink" Target="https://aws.amazon.com/about-aws/global-infrastructure/" TargetMode="External"/><Relationship Id="rId9" Type="http://schemas.openxmlformats.org/officeDocument/2006/relationships/hyperlink" Target="https://d1.awsstatic.com/whitepapers/architecture/AWS-Reliability-Pillar.pdf"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3.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9.xml"/><Relationship Id="rId7" Type="http://schemas.openxmlformats.org/officeDocument/2006/relationships/image" Target="../media/image47.sv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27.png"/><Relationship Id="rId5" Type="http://schemas.openxmlformats.org/officeDocument/2006/relationships/image" Target="../media/image45.svg"/><Relationship Id="rId4" Type="http://schemas.openxmlformats.org/officeDocument/2006/relationships/image" Target="../media/image26.png"/><Relationship Id="rId9"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Academy</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Cloud</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Architecting</a:t>
            </a:r>
            <a:endParaRPr lang="pt-BR"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itle 5"/>
          <p:cNvSpPr>
            <a:spLocks noGrp="1"/>
          </p:cNvSpPr>
          <p:nvPr>
            <p:ph type="title"/>
          </p:nvPr>
        </p:nvSpPr>
        <p:spPr>
          <a:xfrm>
            <a:off x="419100" y="3578085"/>
            <a:ext cx="10426700" cy="474119"/>
          </a:xfrm>
        </p:spPr>
        <p:txBody>
          <a:bodyPr rtlCol="0"/>
          <a:lstStyle/>
          <a:p>
            <a:pPr rtl="0"/>
            <a:r>
              <a:rPr lang="pt-BR" sz="5400" dirty="0"/>
              <a:t>Módulo 2: Introdução </a:t>
            </a:r>
            <a:r>
              <a:rPr lang="pt-BR" sz="5400" dirty="0" smtClean="0"/>
              <a:t>à arquitetura </a:t>
            </a:r>
            <a:r>
              <a:rPr lang="pt-BR" sz="5400" dirty="0"/>
              <a:t>de nuvem</a:t>
            </a:r>
          </a:p>
        </p:txBody>
      </p:sp>
    </p:spTree>
    <p:custDataLst>
      <p:tags r:id="rId1"/>
    </p:custDataLst>
    <p:extLst>
      <p:ext uri="{BB962C8B-B14F-4D97-AF65-F5344CB8AC3E}">
        <p14:creationId xmlns:p14="http://schemas.microsoft.com/office/powerpoint/2010/main" val="3562200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1</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1178376"/>
            <a:ext cx="5889697" cy="4814920"/>
          </a:xfrm>
        </p:spPr>
        <p:txBody>
          <a:bodyPr rIns="0" rtlCol="0"/>
          <a:lstStyle/>
          <a:p>
            <a:pPr rtl="0"/>
            <a:r>
              <a:rPr lang="pt-BR" sz="2700" spc="-20" dirty="0"/>
              <a:t>A arquitetura de nuvem é a </a:t>
            </a:r>
            <a:r>
              <a:rPr lang="pt-BR" sz="2700" spc="-20" dirty="0" smtClean="0"/>
              <a:t>prática que </a:t>
            </a:r>
            <a:r>
              <a:rPr lang="pt-BR" sz="2700" spc="-20" dirty="0"/>
              <a:t>consiste em aplicar características de nuvem a uma solução que utiliza serviços e recursos de nuvem para atender aos casos </a:t>
            </a:r>
            <a:r>
              <a:rPr lang="pt-BR" sz="2700" spc="-20" dirty="0" smtClean="0"/>
              <a:t>de uso </a:t>
            </a:r>
            <a:r>
              <a:rPr lang="pt-BR" sz="2700" spc="-20" dirty="0"/>
              <a:t>comerciais e às necessidades técnicas de uma organização</a:t>
            </a:r>
          </a:p>
          <a:p>
            <a:pPr rtl="0"/>
            <a:r>
              <a:rPr lang="pt-BR" sz="2700" spc="-20" dirty="0"/>
              <a:t>Você pode usar os serviços da AWS para criar arquiteturas altamente disponíveis, escaláveis e confiáveis</a:t>
            </a:r>
          </a:p>
        </p:txBody>
      </p:sp>
    </p:spTree>
    <p:custDataLst>
      <p:tags r:id="rId1"/>
    </p:custDataLst>
    <p:extLst>
      <p:ext uri="{BB962C8B-B14F-4D97-AF65-F5344CB8AC3E}">
        <p14:creationId xmlns:p14="http://schemas.microsoft.com/office/powerpoint/2010/main" val="2701104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2: Introdução à arquitetura de nuvem</a:t>
            </a:r>
          </a:p>
        </p:txBody>
      </p:sp>
      <p:sp>
        <p:nvSpPr>
          <p:cNvPr id="2" name="Title 1"/>
          <p:cNvSpPr>
            <a:spLocks noGrp="1"/>
          </p:cNvSpPr>
          <p:nvPr>
            <p:ph type="title"/>
          </p:nvPr>
        </p:nvSpPr>
        <p:spPr/>
        <p:txBody>
          <a:bodyPr rtlCol="0">
            <a:noAutofit/>
          </a:bodyPr>
          <a:lstStyle/>
          <a:p>
            <a:pPr rtl="0"/>
            <a:r>
              <a:rPr lang="pt-BR" sz="4000"/>
              <a:t>Seção 2: O AWS Well-Architected Framework</a:t>
            </a:r>
          </a:p>
        </p:txBody>
      </p:sp>
    </p:spTree>
    <p:custDataLst>
      <p:tags r:id="rId1"/>
    </p:custDataLst>
    <p:extLst>
      <p:ext uri="{BB962C8B-B14F-4D97-AF65-F5344CB8AC3E}">
        <p14:creationId xmlns:p14="http://schemas.microsoft.com/office/powerpoint/2010/main" val="18637677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B700BE-C200-4140-BBB0-35F7B9AC6FA8}"/>
              </a:ext>
            </a:extLst>
          </p:cNvPr>
          <p:cNvSpPr>
            <a:spLocks noGrp="1"/>
          </p:cNvSpPr>
          <p:nvPr>
            <p:ph type="title"/>
          </p:nvPr>
        </p:nvSpPr>
        <p:spPr/>
        <p:txBody>
          <a:bodyPr rtlCol="0">
            <a:noAutofit/>
          </a:bodyPr>
          <a:lstStyle/>
          <a:p>
            <a:pPr rtl="0"/>
            <a:r>
              <a:rPr lang="pt-BR"/>
              <a:t>O AWS Well-Architected Framework</a:t>
            </a:r>
          </a:p>
        </p:txBody>
      </p:sp>
      <p:pic>
        <p:nvPicPr>
          <p:cNvPr id="22" name="Picture 21" descr="front of a building with five pillars.">
            <a:extLst>
              <a:ext uri="{FF2B5EF4-FFF2-40B4-BE49-F238E27FC236}">
                <a16:creationId xmlns:a16="http://schemas.microsoft.com/office/drawing/2014/main" id="{DC8362B4-2452-4DE6-8875-8E724AE6545A}"/>
              </a:ext>
              <a:ext uri="{C183D7F6-B498-43B3-948B-1728B52AA6E4}">
                <adec:decorative xmlns:adec="http://schemas.microsoft.com/office/drawing/2017/decorative" xmlns="" val="0"/>
              </a:ext>
            </a:extLst>
          </p:cNvPr>
          <p:cNvPicPr>
            <a:picLocks noChangeAspect="1"/>
          </p:cNvPicPr>
          <p:nvPr/>
        </p:nvPicPr>
        <p:blipFill>
          <a:blip r:embed="rId4"/>
          <a:stretch>
            <a:fillRect/>
          </a:stretch>
        </p:blipFill>
        <p:spPr>
          <a:xfrm>
            <a:off x="2808513" y="1415865"/>
            <a:ext cx="6574974" cy="4853400"/>
          </a:xfrm>
          <a:prstGeom prst="rect">
            <a:avLst/>
          </a:prstGeom>
        </p:spPr>
      </p:pic>
      <p:sp>
        <p:nvSpPr>
          <p:cNvPr id="27" name="Rectangle 26">
            <a:extLst>
              <a:ext uri="{FF2B5EF4-FFF2-40B4-BE49-F238E27FC236}">
                <a16:creationId xmlns:a16="http://schemas.microsoft.com/office/drawing/2014/main" id="{27FD7EF4-933C-4C4C-A34E-7728215200EF}"/>
              </a:ext>
              <a:ext uri="{C183D7F6-B498-43B3-948B-1728B52AA6E4}">
                <adec:decorative xmlns:adec="http://schemas.microsoft.com/office/drawing/2017/decorative" xmlns="" val="1"/>
              </a:ext>
            </a:extLst>
          </p:cNvPr>
          <p:cNvSpPr/>
          <p:nvPr/>
        </p:nvSpPr>
        <p:spPr bwMode="auto">
          <a:xfrm>
            <a:off x="2808513" y="3477077"/>
            <a:ext cx="6287862" cy="1643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9" name="Picture 4" descr="100x100_benefit_secure">
            <a:extLst>
              <a:ext uri="{FF2B5EF4-FFF2-40B4-BE49-F238E27FC236}">
                <a16:creationId xmlns:a16="http://schemas.microsoft.com/office/drawing/2014/main" id="{24B02AB9-18F0-4B65-9BD4-EB941A86BC3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944842"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EDC15FB-10C8-4D29-BA8D-0F1925F81CD3}"/>
              </a:ext>
            </a:extLst>
          </p:cNvPr>
          <p:cNvSpPr txBox="1"/>
          <p:nvPr/>
        </p:nvSpPr>
        <p:spPr>
          <a:xfrm>
            <a:off x="3118101" y="4571563"/>
            <a:ext cx="807913"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Segurança</a:t>
            </a:r>
          </a:p>
        </p:txBody>
      </p:sp>
      <p:pic>
        <p:nvPicPr>
          <p:cNvPr id="28" name="Picture 2" descr="100x100_benefit_gears">
            <a:extLst>
              <a:ext uri="{FF2B5EF4-FFF2-40B4-BE49-F238E27FC236}">
                <a16:creationId xmlns:a16="http://schemas.microsoft.com/office/drawing/2014/main" id="{83C91770-727A-4775-A658-7786362566A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198636"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4034DBB-5AA9-467F-B3D3-1585544FC16A}"/>
              </a:ext>
            </a:extLst>
          </p:cNvPr>
          <p:cNvSpPr txBox="1"/>
          <p:nvPr/>
        </p:nvSpPr>
        <p:spPr>
          <a:xfrm>
            <a:off x="4204102" y="4571563"/>
            <a:ext cx="1200649" cy="548640"/>
          </a:xfrm>
          <a:prstGeom prst="rect">
            <a:avLst/>
          </a:prstGeom>
          <a:noFill/>
        </p:spPr>
        <p:txBody>
          <a:bodyPr wrap="none" lIns="0" tIns="0" rIns="0" bIns="0" rtlCol="0" anchor="ctr" anchorCtr="1">
            <a:noAutofit/>
          </a:bodyPr>
          <a:lstStyle/>
          <a:p>
            <a:pPr algn="ctr" rtl="0">
              <a:lnSpc>
                <a:spcPct val="90000"/>
              </a:lnSpc>
              <a:spcAft>
                <a:spcPts val="1800"/>
              </a:spcAft>
            </a:pPr>
            <a:r>
              <a:rPr lang="pt-BR"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Excelência</a:t>
            </a:r>
            <a:r>
              <a:rPr lang="en-US" sz="1400" dirty="0" smtClean="0">
                <a:solidFill>
                  <a:srgbClr val="000000"/>
                </a:solidFill>
                <a:latin typeface="Amazon Ember" panose="020B0603020204020204" pitchFamily="34" charset="0"/>
                <a:ea typeface="Amazon Ember" panose="020B0603020204020204" pitchFamily="34" charset="0"/>
                <a:cs typeface="Amazon Ember" panose="020B0603020204020204" pitchFamily="34" charset="0"/>
              </a:rPr>
              <a:t/>
            </a:r>
            <a:br>
              <a:rPr lang="en-US" sz="1400" dirty="0" smtClean="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pt-BR"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operacional</a:t>
            </a: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Picture 6" descr="100x100_benefit_reliable">
            <a:extLst>
              <a:ext uri="{FF2B5EF4-FFF2-40B4-BE49-F238E27FC236}">
                <a16:creationId xmlns:a16="http://schemas.microsoft.com/office/drawing/2014/main" id="{849D0F44-CD73-43D1-8AC0-1036CFC11652}"/>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2431"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40FC4C-797E-4931-A99C-33749F866CFD}"/>
              </a:ext>
            </a:extLst>
          </p:cNvPr>
          <p:cNvSpPr txBox="1"/>
          <p:nvPr/>
        </p:nvSpPr>
        <p:spPr>
          <a:xfrm>
            <a:off x="5602329" y="4571563"/>
            <a:ext cx="971420"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Confiabilidade</a:t>
            </a:r>
          </a:p>
        </p:txBody>
      </p:sp>
      <p:sp>
        <p:nvSpPr>
          <p:cNvPr id="35" name="TextBox 34">
            <a:extLst>
              <a:ext uri="{FF2B5EF4-FFF2-40B4-BE49-F238E27FC236}">
                <a16:creationId xmlns:a16="http://schemas.microsoft.com/office/drawing/2014/main" id="{EBAF5D51-0E79-4270-BCFA-A6BBBBF4DA9A}"/>
              </a:ext>
            </a:extLst>
          </p:cNvPr>
          <p:cNvSpPr txBox="1"/>
          <p:nvPr/>
        </p:nvSpPr>
        <p:spPr>
          <a:xfrm>
            <a:off x="6735334" y="4571563"/>
            <a:ext cx="1303241" cy="548640"/>
          </a:xfrm>
          <a:prstGeom prst="rect">
            <a:avLst/>
          </a:prstGeom>
          <a:noFill/>
        </p:spPr>
        <p:txBody>
          <a:bodyPr wrap="squar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sz="1400" b="0" dirty="0" smtClean="0">
                <a:solidFill>
                  <a:srgbClr val="000000"/>
                </a:solidFill>
                <a:latin typeface="Amazon Ember" panose="020B0603020204020204" pitchFamily="34" charset="0"/>
                <a:ea typeface="Amazon Ember" panose="020B0603020204020204" pitchFamily="34" charset="0"/>
                <a:cs typeface="Amazon Ember" panose="020B0603020204020204" pitchFamily="34" charset="0"/>
              </a:rPr>
              <a:t>Eficiência </a:t>
            </a:r>
            <a:r>
              <a:rPr lang="pt-BR"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de performance</a:t>
            </a:r>
          </a:p>
        </p:txBody>
      </p:sp>
      <p:pic>
        <p:nvPicPr>
          <p:cNvPr id="37" name="Picture 8" descr="100x100_benefit_performance">
            <a:extLst>
              <a:ext uri="{FF2B5EF4-FFF2-40B4-BE49-F238E27FC236}">
                <a16:creationId xmlns:a16="http://schemas.microsoft.com/office/drawing/2014/main" id="{345124CD-6063-45AB-87EF-372A3B17A71D}"/>
              </a:ext>
            </a:extLst>
          </p:cNvPr>
          <p:cNvPicPr>
            <a:picLocks noChangeAspect="1"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757521"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100x100_benefit_lowcost-affordable">
            <a:extLst>
              <a:ext uri="{FF2B5EF4-FFF2-40B4-BE49-F238E27FC236}">
                <a16:creationId xmlns:a16="http://schemas.microsoft.com/office/drawing/2014/main" id="{13887C48-AF24-4048-BA50-936F6FB326A5}"/>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7441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900B9D5-2B67-428B-AE79-99392007D6A0}"/>
              </a:ext>
            </a:extLst>
          </p:cNvPr>
          <p:cNvSpPr txBox="1"/>
          <p:nvPr/>
        </p:nvSpPr>
        <p:spPr>
          <a:xfrm>
            <a:off x="8014988" y="4571563"/>
            <a:ext cx="1320874"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Otimização</a:t>
            </a:r>
            <a:r>
              <a:rPr lang="en-US"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a:r>
            <a:br>
              <a:rPr lang="en-US"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pt-BR" sz="1400" b="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de custo</a:t>
            </a:r>
          </a:p>
        </p:txBody>
      </p:sp>
    </p:spTree>
    <p:custDataLst>
      <p:tags r:id="rId1"/>
    </p:custDataLst>
    <p:extLst>
      <p:ext uri="{BB962C8B-B14F-4D97-AF65-F5344CB8AC3E}">
        <p14:creationId xmlns:p14="http://schemas.microsoft.com/office/powerpoint/2010/main" val="3817785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Pilar Segurança</a:t>
            </a:r>
          </a:p>
        </p:txBody>
      </p:sp>
      <p:pic>
        <p:nvPicPr>
          <p:cNvPr id="13" name="Picture 12">
            <a:extLst>
              <a:ext uri="{FF2B5EF4-FFF2-40B4-BE49-F238E27FC236}">
                <a16:creationId xmlns:a16="http://schemas.microsoft.com/office/drawing/2014/main" id="{72D8B106-CB58-6548-8058-B5BBFF1F7B43}"/>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85644" y="2925480"/>
            <a:ext cx="1510106" cy="1510106"/>
          </a:xfrm>
          <a:prstGeom prst="rect">
            <a:avLst/>
          </a:prstGeom>
        </p:spPr>
      </p:pic>
      <p:sp>
        <p:nvSpPr>
          <p:cNvPr id="5" name="Rectangle 4">
            <a:extLst>
              <a:ext uri="{FF2B5EF4-FFF2-40B4-BE49-F238E27FC236}">
                <a16:creationId xmlns:a16="http://schemas.microsoft.com/office/drawing/2014/main" id="{DCA0D14F-4034-9B44-87FF-9D0D028466DA}"/>
              </a:ext>
            </a:extLst>
          </p:cNvPr>
          <p:cNvSpPr/>
          <p:nvPr/>
        </p:nvSpPr>
        <p:spPr>
          <a:xfrm>
            <a:off x="420580" y="4654555"/>
            <a:ext cx="2549621" cy="430887"/>
          </a:xfrm>
          <a:prstGeom prst="rect">
            <a:avLst/>
          </a:prstGeom>
        </p:spPr>
        <p:txBody>
          <a:bodyPr wrap="square" rtlCol="0">
            <a:spAutoFit/>
          </a:bodyPr>
          <a:lstStyle/>
          <a:p>
            <a:pPr algn="ctr" rtl="0"/>
            <a:r>
              <a:rPr lang="pt-BR" sz="2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Base de identidade</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 name="Picture 14">
            <a:extLst>
              <a:ext uri="{FF2B5EF4-FFF2-40B4-BE49-F238E27FC236}">
                <a16:creationId xmlns:a16="http://schemas.microsoft.com/office/drawing/2014/main" id="{52E4CE4F-60AC-744F-A5F0-A4F8B0523902}"/>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3983059" y="2989623"/>
            <a:ext cx="1381820" cy="1381820"/>
          </a:xfrm>
          <a:prstGeom prst="rect">
            <a:avLst/>
          </a:prstGeom>
        </p:spPr>
      </p:pic>
      <p:sp>
        <p:nvSpPr>
          <p:cNvPr id="6" name="Rectangle 5">
            <a:extLst>
              <a:ext uri="{FF2B5EF4-FFF2-40B4-BE49-F238E27FC236}">
                <a16:creationId xmlns:a16="http://schemas.microsoft.com/office/drawing/2014/main" id="{980F8ED8-8BA3-6847-BD1B-F6B0B5EE8243}"/>
              </a:ext>
            </a:extLst>
          </p:cNvPr>
          <p:cNvSpPr/>
          <p:nvPr/>
        </p:nvSpPr>
        <p:spPr>
          <a:xfrm>
            <a:off x="3399160" y="4654555"/>
            <a:ext cx="2549621" cy="430887"/>
          </a:xfrm>
          <a:prstGeom prst="rect">
            <a:avLst/>
          </a:prstGeom>
        </p:spPr>
        <p:txBody>
          <a:bodyPr wrap="square" rtlCol="0">
            <a:spAutoFit/>
          </a:bodyPr>
          <a:lstStyle/>
          <a:p>
            <a:pPr algn="ctr" rtl="0"/>
            <a:r>
              <a:rPr lang="pt-BR" sz="2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Rastreabilidade</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DFC7961B-CBD1-B444-B67A-A83F2A5E26A1}"/>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6952189" y="2924881"/>
            <a:ext cx="1400721" cy="1511304"/>
          </a:xfrm>
          <a:prstGeom prst="rect">
            <a:avLst/>
          </a:prstGeom>
        </p:spPr>
      </p:pic>
      <p:sp>
        <p:nvSpPr>
          <p:cNvPr id="7" name="Rectangle 6">
            <a:extLst>
              <a:ext uri="{FF2B5EF4-FFF2-40B4-BE49-F238E27FC236}">
                <a16:creationId xmlns:a16="http://schemas.microsoft.com/office/drawing/2014/main" id="{96175673-EE48-D14D-9E2B-B506625B3687}"/>
              </a:ext>
            </a:extLst>
          </p:cNvPr>
          <p:cNvSpPr/>
          <p:nvPr/>
        </p:nvSpPr>
        <p:spPr>
          <a:xfrm>
            <a:off x="6377740" y="4654555"/>
            <a:ext cx="2549621" cy="769441"/>
          </a:xfrm>
          <a:prstGeom prst="rect">
            <a:avLst/>
          </a:prstGeom>
        </p:spPr>
        <p:txBody>
          <a:bodyPr wrap="square" rtlCol="0">
            <a:spAutoFit/>
          </a:bodyPr>
          <a:lstStyle/>
          <a:p>
            <a:pPr algn="ctr" rtl="0"/>
            <a:r>
              <a:rPr lang="pt-BR" sz="2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Segurança em todas as camadas</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EC4FFFE0-A4BC-D64A-B7DA-3DD4B3CD6944}"/>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9925920" y="3063475"/>
            <a:ext cx="1410418" cy="1234116"/>
          </a:xfrm>
          <a:prstGeom prst="rect">
            <a:avLst/>
          </a:prstGeom>
        </p:spPr>
      </p:pic>
      <p:sp>
        <p:nvSpPr>
          <p:cNvPr id="14" name="Rectangle 13">
            <a:extLst>
              <a:ext uri="{FF2B5EF4-FFF2-40B4-BE49-F238E27FC236}">
                <a16:creationId xmlns:a16="http://schemas.microsoft.com/office/drawing/2014/main" id="{0DC5A63E-9E41-184A-B9F0-02FD9FD70914}"/>
              </a:ext>
            </a:extLst>
          </p:cNvPr>
          <p:cNvSpPr/>
          <p:nvPr/>
        </p:nvSpPr>
        <p:spPr>
          <a:xfrm>
            <a:off x="9356320" y="4654554"/>
            <a:ext cx="2549621" cy="1107996"/>
          </a:xfrm>
          <a:prstGeom prst="rect">
            <a:avLst/>
          </a:prstGeom>
        </p:spPr>
        <p:txBody>
          <a:bodyPr wrap="square" rtlCol="0">
            <a:spAutoFit/>
          </a:bodyPr>
          <a:lstStyle/>
          <a:p>
            <a:pPr algn="ctr" rtl="0"/>
            <a:r>
              <a:rPr lang="pt-BR"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Avaliação de risco e estratégias </a:t>
            </a:r>
            <a:r>
              <a:rPr lang="pt-BR" sz="2200" dirty="0" smtClea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mitigação</a:t>
            </a:r>
            <a:endParaRPr lang="pt-BR"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350693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Pilar Excelência operacional</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rIns="0" rtlCol="0"/>
          <a:lstStyle/>
          <a:p>
            <a:pPr rtl="0"/>
            <a:r>
              <a:rPr lang="pt-BR" dirty="0"/>
              <a:t>A capacidade de executar e monitorar sistemas</a:t>
            </a:r>
          </a:p>
          <a:p>
            <a:pPr rtl="0"/>
            <a:endParaRPr lang="en-US" dirty="0"/>
          </a:p>
          <a:p>
            <a:pPr rtl="0"/>
            <a:r>
              <a:rPr lang="pt-BR" dirty="0"/>
              <a:t>Para aprimorar continuamente os processos e procedimentos de apoio</a:t>
            </a:r>
          </a:p>
          <a:p>
            <a:pPr lvl="1" rtl="0"/>
            <a:endParaRPr lang="en-US" dirty="0"/>
          </a:p>
          <a:p>
            <a:pPr rtl="0"/>
            <a:endParaRPr lang="en-US" dirty="0"/>
          </a:p>
          <a:p>
            <a:pPr rtl="0"/>
            <a:endParaRPr lang="en-US" dirty="0"/>
          </a:p>
          <a:p>
            <a:pPr rtl="0"/>
            <a:endParaRPr lang="en-US" dirty="0"/>
          </a:p>
        </p:txBody>
      </p:sp>
      <p:grpSp>
        <p:nvGrpSpPr>
          <p:cNvPr id="5" name="Group 4">
            <a:extLst>
              <a:ext uri="{FF2B5EF4-FFF2-40B4-BE49-F238E27FC236}">
                <a16:creationId xmlns:a16="http://schemas.microsoft.com/office/drawing/2014/main" id="{77D51116-DEB6-4B79-920F-4347889D2CD0}"/>
              </a:ext>
              <a:ext uri="{C183D7F6-B498-43B3-948B-1728B52AA6E4}">
                <adec:decorative xmlns:adec="http://schemas.microsoft.com/office/drawing/2017/decorative" xmlns="" val="1"/>
              </a:ext>
            </a:extLst>
          </p:cNvPr>
          <p:cNvGrpSpPr/>
          <p:nvPr/>
        </p:nvGrpSpPr>
        <p:grpSpPr>
          <a:xfrm>
            <a:off x="551772" y="3383662"/>
            <a:ext cx="2549621" cy="2587485"/>
            <a:chOff x="551772" y="3383662"/>
            <a:chExt cx="2549621" cy="2587485"/>
          </a:xfrm>
        </p:grpSpPr>
        <p:pic>
          <p:nvPicPr>
            <p:cNvPr id="15" name="Picture 14">
              <a:extLst>
                <a:ext uri="{FF2B5EF4-FFF2-40B4-BE49-F238E27FC236}">
                  <a16:creationId xmlns:a16="http://schemas.microsoft.com/office/drawing/2014/main" id="{2E16D964-D79A-1544-A65D-A0DD42FCAD5B}"/>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61072" y="3383662"/>
              <a:ext cx="2131021" cy="2131021"/>
            </a:xfrm>
            <a:prstGeom prst="rect">
              <a:avLst/>
            </a:prstGeom>
          </p:spPr>
        </p:pic>
        <p:sp>
          <p:nvSpPr>
            <p:cNvPr id="9" name="Rectangle 8">
              <a:extLst>
                <a:ext uri="{FF2B5EF4-FFF2-40B4-BE49-F238E27FC236}">
                  <a16:creationId xmlns:a16="http://schemas.microsoft.com/office/drawing/2014/main" id="{2129D1C9-963E-8544-936B-834DD5FDEE07}"/>
                </a:ext>
              </a:extLst>
            </p:cNvPr>
            <p:cNvSpPr/>
            <p:nvPr/>
          </p:nvSpPr>
          <p:spPr>
            <a:xfrm>
              <a:off x="551772" y="5478704"/>
              <a:ext cx="2549621" cy="492443"/>
            </a:xfrm>
            <a:prstGeom prst="rect">
              <a:avLst/>
            </a:prstGeom>
          </p:spPr>
          <p:txBody>
            <a:bodyPr wrap="square" rtlCol="0">
              <a:spAutoFit/>
            </a:bodyPr>
            <a:lstStyle/>
            <a:p>
              <a:pPr algn="ctr" rtl="0"/>
              <a:r>
                <a:rPr lang="pt-BR" sz="2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Implantada</a:t>
              </a:r>
              <a:r>
                <a:rPr lang="pt-BR" sz="2600">
                  <a:latin typeface="Amazon Ember Light" panose="020B0403020204020204" pitchFamily="34" charset="0"/>
                  <a:ea typeface="Amazon Ember Light" panose="020B0403020204020204" pitchFamily="34" charset="0"/>
                  <a:cs typeface="Amazon Ember Light" panose="020B0403020204020204" pitchFamily="34" charset="0"/>
                </a:rPr>
                <a:t> </a:t>
              </a:r>
            </a:p>
          </p:txBody>
        </p:sp>
      </p:grpSp>
      <p:grpSp>
        <p:nvGrpSpPr>
          <p:cNvPr id="6" name="Group 5">
            <a:extLst>
              <a:ext uri="{FF2B5EF4-FFF2-40B4-BE49-F238E27FC236}">
                <a16:creationId xmlns:a16="http://schemas.microsoft.com/office/drawing/2014/main" id="{5BCA2D5E-7556-4923-88F6-C663C72E8824}"/>
              </a:ext>
              <a:ext uri="{C183D7F6-B498-43B3-948B-1728B52AA6E4}">
                <adec:decorative xmlns:adec="http://schemas.microsoft.com/office/drawing/2017/decorative" xmlns="" val="1"/>
              </a:ext>
            </a:extLst>
          </p:cNvPr>
          <p:cNvGrpSpPr/>
          <p:nvPr/>
        </p:nvGrpSpPr>
        <p:grpSpPr>
          <a:xfrm>
            <a:off x="4779190" y="3639307"/>
            <a:ext cx="2549621" cy="2331840"/>
            <a:chOff x="4779190" y="3639307"/>
            <a:chExt cx="2549621" cy="2331840"/>
          </a:xfrm>
        </p:grpSpPr>
        <p:pic>
          <p:nvPicPr>
            <p:cNvPr id="13" name="Picture 12">
              <a:extLst>
                <a:ext uri="{FF2B5EF4-FFF2-40B4-BE49-F238E27FC236}">
                  <a16:creationId xmlns:a16="http://schemas.microsoft.com/office/drawing/2014/main" id="{D1EC32C2-78AD-6A49-AC86-8F537D1AFEB4}"/>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242381" y="3639307"/>
              <a:ext cx="1623239" cy="1619733"/>
            </a:xfrm>
            <a:prstGeom prst="rect">
              <a:avLst/>
            </a:prstGeom>
          </p:spPr>
        </p:pic>
        <p:sp>
          <p:nvSpPr>
            <p:cNvPr id="10" name="Rectangle 9">
              <a:extLst>
                <a:ext uri="{FF2B5EF4-FFF2-40B4-BE49-F238E27FC236}">
                  <a16:creationId xmlns:a16="http://schemas.microsoft.com/office/drawing/2014/main" id="{84FE0D81-AC5B-1349-9F88-791E5761ADD2}"/>
                </a:ext>
              </a:extLst>
            </p:cNvPr>
            <p:cNvSpPr/>
            <p:nvPr/>
          </p:nvSpPr>
          <p:spPr>
            <a:xfrm>
              <a:off x="4779190" y="5478704"/>
              <a:ext cx="2549621" cy="492443"/>
            </a:xfrm>
            <a:prstGeom prst="rect">
              <a:avLst/>
            </a:prstGeom>
          </p:spPr>
          <p:txBody>
            <a:bodyPr wrap="square" rtlCol="0">
              <a:spAutoFit/>
            </a:bodyPr>
            <a:lstStyle/>
            <a:p>
              <a:pPr algn="ctr" rtl="0"/>
              <a:r>
                <a:rPr lang="pt-BR" sz="2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Atualizada</a:t>
              </a:r>
              <a:endParaRPr lang="en-US" sz="2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 name="Group 6">
            <a:extLst>
              <a:ext uri="{FF2B5EF4-FFF2-40B4-BE49-F238E27FC236}">
                <a16:creationId xmlns:a16="http://schemas.microsoft.com/office/drawing/2014/main" id="{B714EE58-9E5E-456B-95F7-3823EEF688BB}"/>
              </a:ext>
              <a:ext uri="{C183D7F6-B498-43B3-948B-1728B52AA6E4}">
                <adec:decorative xmlns:adec="http://schemas.microsoft.com/office/drawing/2017/decorative" xmlns="" val="1"/>
              </a:ext>
            </a:extLst>
          </p:cNvPr>
          <p:cNvGrpSpPr/>
          <p:nvPr/>
        </p:nvGrpSpPr>
        <p:grpSpPr>
          <a:xfrm>
            <a:off x="9006608" y="3465956"/>
            <a:ext cx="2549621" cy="2505191"/>
            <a:chOff x="9006608" y="3465956"/>
            <a:chExt cx="2549621" cy="2505191"/>
          </a:xfrm>
        </p:grpSpPr>
        <p:pic>
          <p:nvPicPr>
            <p:cNvPr id="17" name="Picture 16">
              <a:extLst>
                <a:ext uri="{FF2B5EF4-FFF2-40B4-BE49-F238E27FC236}">
                  <a16:creationId xmlns:a16="http://schemas.microsoft.com/office/drawing/2014/main" id="{14392C02-BA70-1246-90CE-AA26FF51966D}"/>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9257054" y="3465956"/>
              <a:ext cx="2048726" cy="2048726"/>
            </a:xfrm>
            <a:prstGeom prst="rect">
              <a:avLst/>
            </a:prstGeom>
          </p:spPr>
        </p:pic>
        <p:sp>
          <p:nvSpPr>
            <p:cNvPr id="11" name="Rectangle 10">
              <a:extLst>
                <a:ext uri="{FF2B5EF4-FFF2-40B4-BE49-F238E27FC236}">
                  <a16:creationId xmlns:a16="http://schemas.microsoft.com/office/drawing/2014/main" id="{BCCB0435-9039-294F-BDEA-87397FA4E9B8}"/>
                </a:ext>
              </a:extLst>
            </p:cNvPr>
            <p:cNvSpPr/>
            <p:nvPr/>
          </p:nvSpPr>
          <p:spPr>
            <a:xfrm>
              <a:off x="9006608" y="5478704"/>
              <a:ext cx="2549621" cy="492443"/>
            </a:xfrm>
            <a:prstGeom prst="rect">
              <a:avLst/>
            </a:prstGeom>
          </p:spPr>
          <p:txBody>
            <a:bodyPr wrap="square" rtlCol="0">
              <a:spAutoFit/>
            </a:bodyPr>
            <a:lstStyle/>
            <a:p>
              <a:pPr algn="ctr" rtl="0"/>
              <a:r>
                <a:rPr lang="pt-BR" sz="2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Operada</a:t>
              </a:r>
              <a:endParaRPr lang="en-US" sz="2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2010253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Pilar Confiabilidade</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19100" y="1528175"/>
            <a:ext cx="11772900" cy="4648788"/>
          </a:xfrm>
        </p:spPr>
        <p:txBody>
          <a:bodyPr rIns="0" rtlCol="0"/>
          <a:lstStyle/>
          <a:p>
            <a:pPr rtl="0"/>
            <a:r>
              <a:rPr lang="pt-BR" sz="2700" spc="-20" dirty="0"/>
              <a:t>Recuperar-se rapidamente de interrupções de infraestrutura ou serviços</a:t>
            </a:r>
          </a:p>
          <a:p>
            <a:pPr rtl="0"/>
            <a:endParaRPr lang="en-US" sz="2700" spc="-20" dirty="0"/>
          </a:p>
          <a:p>
            <a:pPr rtl="0"/>
            <a:r>
              <a:rPr lang="pt-BR" sz="2700" spc="-20" dirty="0"/>
              <a:t>Adquirir dinamicamente recursos de computação para atender à demanda</a:t>
            </a:r>
          </a:p>
          <a:p>
            <a:pPr rtl="0"/>
            <a:endParaRPr lang="en-US" sz="2700" dirty="0"/>
          </a:p>
          <a:p>
            <a:pPr rtl="0"/>
            <a:r>
              <a:rPr lang="pt-BR" sz="2700" dirty="0"/>
              <a:t>Mitigar interrupções como:</a:t>
            </a:r>
          </a:p>
          <a:p>
            <a:pPr rtl="0"/>
            <a:endParaRPr lang="en-US" dirty="0"/>
          </a:p>
          <a:p>
            <a:pPr lvl="1" rtl="0"/>
            <a:r>
              <a:rPr lang="pt-BR" sz="2300" dirty="0"/>
              <a:t>Configurações incorretas</a:t>
            </a:r>
          </a:p>
          <a:p>
            <a:pPr lvl="1" rtl="0"/>
            <a:endParaRPr lang="en-US" sz="2300" dirty="0"/>
          </a:p>
          <a:p>
            <a:pPr lvl="1" rtl="0"/>
            <a:r>
              <a:rPr lang="pt-BR" sz="2300" dirty="0"/>
              <a:t>Problemas de rede temporários</a:t>
            </a:r>
            <a:endParaRPr lang="en-US" sz="2300" dirty="0"/>
          </a:p>
        </p:txBody>
      </p:sp>
      <p:pic>
        <p:nvPicPr>
          <p:cNvPr id="7" name="Picture 6">
            <a:extLst>
              <a:ext uri="{FF2B5EF4-FFF2-40B4-BE49-F238E27FC236}">
                <a16:creationId xmlns:a16="http://schemas.microsoft.com/office/drawing/2014/main" id="{1E5048D4-49CF-6E41-B27C-546A15FCAA32}"/>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6457375" y="4731302"/>
            <a:ext cx="1586282" cy="1586282"/>
          </a:xfrm>
          <a:prstGeom prst="rect">
            <a:avLst/>
          </a:prstGeom>
        </p:spPr>
      </p:pic>
      <p:pic>
        <p:nvPicPr>
          <p:cNvPr id="5" name="Picture 4">
            <a:extLst>
              <a:ext uri="{FF2B5EF4-FFF2-40B4-BE49-F238E27FC236}">
                <a16:creationId xmlns:a16="http://schemas.microsoft.com/office/drawing/2014/main" id="{B1EAFF9C-890F-4B46-BF37-53251379B540}"/>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9319103" y="3823855"/>
            <a:ext cx="2429990" cy="2395970"/>
          </a:xfrm>
          <a:prstGeom prst="rect">
            <a:avLst/>
          </a:prstGeom>
        </p:spPr>
      </p:pic>
    </p:spTree>
    <p:custDataLst>
      <p:tags r:id="rId1"/>
    </p:custDataLst>
    <p:extLst>
      <p:ext uri="{BB962C8B-B14F-4D97-AF65-F5344CB8AC3E}">
        <p14:creationId xmlns:p14="http://schemas.microsoft.com/office/powerpoint/2010/main" val="3313759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Pilar Eficiência de performance</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rtlCol="0"/>
          <a:lstStyle/>
          <a:p>
            <a:pPr rtl="0"/>
            <a:r>
              <a:rPr lang="pt-BR" dirty="0"/>
              <a:t>Escolher recursos eficientes e manter a eficiência à medida </a:t>
            </a:r>
            <a:r>
              <a:rPr lang="pt-BR" dirty="0" smtClean="0"/>
              <a:t>que a demanda </a:t>
            </a:r>
            <a:r>
              <a:rPr lang="pt-BR" dirty="0"/>
              <a:t>muda</a:t>
            </a:r>
          </a:p>
          <a:p>
            <a:pPr rtl="0"/>
            <a:endParaRPr lang="en-US" dirty="0"/>
          </a:p>
          <a:p>
            <a:pPr rtl="0"/>
            <a:r>
              <a:rPr lang="pt-BR" dirty="0"/>
              <a:t>Democratizar tecnologias avançadas</a:t>
            </a:r>
          </a:p>
          <a:p>
            <a:pPr rtl="0"/>
            <a:endParaRPr lang="en-US" dirty="0"/>
          </a:p>
          <a:p>
            <a:pPr rtl="0"/>
            <a:r>
              <a:rPr lang="pt-BR" dirty="0"/>
              <a:t>Aplicar afinidade mecânica</a:t>
            </a:r>
            <a:endParaRPr lang="en-US" dirty="0"/>
          </a:p>
        </p:txBody>
      </p:sp>
      <p:pic>
        <p:nvPicPr>
          <p:cNvPr id="6" name="Picture 5">
            <a:extLst>
              <a:ext uri="{FF2B5EF4-FFF2-40B4-BE49-F238E27FC236}">
                <a16:creationId xmlns:a16="http://schemas.microsoft.com/office/drawing/2014/main" id="{4A37833E-674F-3D4A-85F7-5839788FFB8C}"/>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584480" y="3295294"/>
            <a:ext cx="2529726" cy="2529726"/>
          </a:xfrm>
          <a:prstGeom prst="rect">
            <a:avLst/>
          </a:prstGeom>
        </p:spPr>
      </p:pic>
    </p:spTree>
    <p:custDataLst>
      <p:tags r:id="rId1"/>
    </p:custDataLst>
    <p:extLst>
      <p:ext uri="{BB962C8B-B14F-4D97-AF65-F5344CB8AC3E}">
        <p14:creationId xmlns:p14="http://schemas.microsoft.com/office/powerpoint/2010/main" val="66424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Pilar Otimização de custos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p:txBody>
          <a:bodyPr rtlCol="0"/>
          <a:lstStyle/>
          <a:p>
            <a:pPr rtl="0"/>
            <a:r>
              <a:rPr lang="pt-BR"/>
              <a:t>Meça a eficiência</a:t>
            </a:r>
          </a:p>
          <a:p>
            <a:pPr rtl="0"/>
            <a:endParaRPr lang="en-US" dirty="0"/>
          </a:p>
          <a:p>
            <a:pPr rtl="0"/>
            <a:r>
              <a:rPr lang="pt-BR"/>
              <a:t>Elimine despesas desnecessárias</a:t>
            </a:r>
          </a:p>
          <a:p>
            <a:pPr rtl="0"/>
            <a:endParaRPr lang="en-US" dirty="0"/>
          </a:p>
          <a:p>
            <a:pPr rtl="0"/>
            <a:r>
              <a:rPr lang="pt-BR"/>
              <a:t>Considere usar serviços gerenciados</a:t>
            </a:r>
            <a:endParaRPr lang="en-US" dirty="0"/>
          </a:p>
        </p:txBody>
      </p:sp>
      <p:pic>
        <p:nvPicPr>
          <p:cNvPr id="5" name="Picture 4">
            <a:extLst>
              <a:ext uri="{FF2B5EF4-FFF2-40B4-BE49-F238E27FC236}">
                <a16:creationId xmlns:a16="http://schemas.microsoft.com/office/drawing/2014/main" id="{E25182BA-934B-7148-8332-8F7B58091A24}"/>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745097" y="3620679"/>
            <a:ext cx="3026060" cy="2599147"/>
          </a:xfrm>
          <a:prstGeom prst="rect">
            <a:avLst/>
          </a:prstGeom>
        </p:spPr>
      </p:pic>
    </p:spTree>
    <p:custDataLst>
      <p:tags r:id="rId1"/>
    </p:custDataLst>
    <p:extLst>
      <p:ext uri="{BB962C8B-B14F-4D97-AF65-F5344CB8AC3E}">
        <p14:creationId xmlns:p14="http://schemas.microsoft.com/office/powerpoint/2010/main" val="427114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 AWS Well-Architected Tool</a:t>
            </a:r>
          </a:p>
        </p:txBody>
      </p:sp>
      <p:grpSp>
        <p:nvGrpSpPr>
          <p:cNvPr id="7" name="Group 6">
            <a:extLst>
              <a:ext uri="{FF2B5EF4-FFF2-40B4-BE49-F238E27FC236}">
                <a16:creationId xmlns:a16="http://schemas.microsoft.com/office/drawing/2014/main" id="{2B343487-E42A-4CC9-8BEF-D94D081B0383}"/>
              </a:ext>
              <a:ext uri="{C183D7F6-B498-43B3-948B-1728B52AA6E4}">
                <adec:decorative xmlns:adec="http://schemas.microsoft.com/office/drawing/2017/decorative" xmlns="" val="1"/>
              </a:ext>
            </a:extLst>
          </p:cNvPr>
          <p:cNvGrpSpPr/>
          <p:nvPr/>
        </p:nvGrpSpPr>
        <p:grpSpPr>
          <a:xfrm>
            <a:off x="675075" y="1612697"/>
            <a:ext cx="2743200" cy="2743200"/>
            <a:chOff x="675075" y="1612697"/>
            <a:chExt cx="2743200" cy="2743200"/>
          </a:xfrm>
        </p:grpSpPr>
        <p:pic>
          <p:nvPicPr>
            <p:cNvPr id="6" name="Graphic 5">
              <a:extLst>
                <a:ext uri="{FF2B5EF4-FFF2-40B4-BE49-F238E27FC236}">
                  <a16:creationId xmlns:a16="http://schemas.microsoft.com/office/drawing/2014/main" id="{98932430-C00D-4ED2-878E-D11A8DE09B0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50233" y="1910200"/>
              <a:ext cx="795528" cy="795528"/>
            </a:xfrm>
            <a:prstGeom prst="rect">
              <a:avLst/>
            </a:prstGeom>
          </p:spPr>
        </p:pic>
        <p:sp>
          <p:nvSpPr>
            <p:cNvPr id="9" name="Rectangle 8">
              <a:extLst>
                <a:ext uri="{FF2B5EF4-FFF2-40B4-BE49-F238E27FC236}">
                  <a16:creationId xmlns:a16="http://schemas.microsoft.com/office/drawing/2014/main" id="{D36BCF13-FB69-415C-8DF7-C4CB93C8A9FF}"/>
                </a:ext>
                <a:ext uri="{C183D7F6-B498-43B3-948B-1728B52AA6E4}">
                  <adec:decorative xmlns:adec="http://schemas.microsoft.com/office/drawing/2017/decorative" xmlns="" val="1"/>
                </a:ext>
              </a:extLst>
            </p:cNvPr>
            <p:cNvSpPr/>
            <p:nvPr/>
          </p:nvSpPr>
          <p:spPr>
            <a:xfrm>
              <a:off x="675075" y="1612697"/>
              <a:ext cx="2743200" cy="27432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Text Placeholder 13">
              <a:extLst>
                <a:ext uri="{FF2B5EF4-FFF2-40B4-BE49-F238E27FC236}">
                  <a16:creationId xmlns:a16="http://schemas.microsoft.com/office/drawing/2014/main" id="{C50EA22F-8228-4DC3-9BBC-CF196972DBE6}"/>
                </a:ext>
              </a:extLst>
            </p:cNvPr>
            <p:cNvSpPr txBox="1">
              <a:spLocks/>
            </p:cNvSpPr>
            <p:nvPr/>
          </p:nvSpPr>
          <p:spPr>
            <a:xfrm>
              <a:off x="675075" y="3011296"/>
              <a:ext cx="2743200" cy="10385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r>
                <a:rPr lang="pt-BR" sz="2000" dirty="0">
                  <a:solidFill>
                    <a:schemeClr val="tx1">
                      <a:lumMod val="85000"/>
                      <a:lumOff val="15000"/>
                    </a:schemeClr>
                  </a:solidFill>
                  <a:ea typeface="Amazon Ember Light" panose="020B0403020204020204" pitchFamily="34" charset="0"/>
                </a:rPr>
                <a:t>AWS </a:t>
              </a:r>
              <a:r>
                <a:rPr lang="en-US" sz="2000" dirty="0">
                  <a:solidFill>
                    <a:schemeClr val="tx1">
                      <a:lumMod val="85000"/>
                      <a:lumOff val="15000"/>
                    </a:schemeClr>
                  </a:solidFill>
                  <a:ea typeface="Amazon Ember Light" panose="020B0403020204020204" pitchFamily="34" charset="0"/>
                </a:rPr>
                <a:t/>
              </a:r>
              <a:br>
                <a:rPr lang="en-US" sz="2000" dirty="0">
                  <a:solidFill>
                    <a:schemeClr val="tx1">
                      <a:lumMod val="85000"/>
                      <a:lumOff val="15000"/>
                    </a:schemeClr>
                  </a:solidFill>
                  <a:ea typeface="Amazon Ember Light" panose="020B0403020204020204" pitchFamily="34" charset="0"/>
                </a:rPr>
              </a:br>
              <a:r>
                <a:rPr lang="pt-BR" sz="2000" dirty="0" err="1">
                  <a:solidFill>
                    <a:schemeClr val="tx1">
                      <a:lumMod val="85000"/>
                      <a:lumOff val="15000"/>
                    </a:schemeClr>
                  </a:solidFill>
                  <a:ea typeface="Amazon Ember Light" panose="020B0403020204020204" pitchFamily="34" charset="0"/>
                </a:rPr>
                <a:t>Well-Architected</a:t>
              </a:r>
              <a:r>
                <a:rPr lang="pt-BR" sz="2000" dirty="0">
                  <a:solidFill>
                    <a:schemeClr val="tx1">
                      <a:lumMod val="85000"/>
                      <a:lumOff val="15000"/>
                    </a:schemeClr>
                  </a:solidFill>
                  <a:ea typeface="Amazon Ember Light" panose="020B0403020204020204" pitchFamily="34" charset="0"/>
                </a:rPr>
                <a:t> </a:t>
              </a:r>
              <a:r>
                <a:rPr lang="en-US" sz="2000" dirty="0">
                  <a:solidFill>
                    <a:schemeClr val="tx1">
                      <a:lumMod val="85000"/>
                      <a:lumOff val="15000"/>
                    </a:schemeClr>
                  </a:solidFill>
                  <a:ea typeface="Amazon Ember Light" panose="020B0403020204020204" pitchFamily="34" charset="0"/>
                </a:rPr>
                <a:t/>
              </a:r>
              <a:br>
                <a:rPr lang="en-US" sz="2000" dirty="0">
                  <a:solidFill>
                    <a:schemeClr val="tx1">
                      <a:lumMod val="85000"/>
                      <a:lumOff val="15000"/>
                    </a:schemeClr>
                  </a:solidFill>
                  <a:ea typeface="Amazon Ember Light" panose="020B0403020204020204" pitchFamily="34" charset="0"/>
                </a:rPr>
              </a:br>
              <a:r>
                <a:rPr lang="pt-BR" sz="2000" dirty="0">
                  <a:solidFill>
                    <a:schemeClr val="tx1">
                      <a:lumMod val="85000"/>
                      <a:lumOff val="15000"/>
                    </a:schemeClr>
                  </a:solidFill>
                  <a:ea typeface="Amazon Ember Light" panose="020B0403020204020204" pitchFamily="34" charset="0"/>
                </a:rPr>
                <a:t>Tool</a:t>
              </a:r>
            </a:p>
          </p:txBody>
        </p:sp>
      </p:grpSp>
      <p:sp>
        <p:nvSpPr>
          <p:cNvPr id="10" name="Content Placeholder 9"/>
          <p:cNvSpPr>
            <a:spLocks noGrp="1"/>
          </p:cNvSpPr>
          <p:nvPr>
            <p:ph idx="1"/>
          </p:nvPr>
        </p:nvSpPr>
        <p:spPr>
          <a:xfrm>
            <a:off x="3691890" y="1528175"/>
            <a:ext cx="8081009" cy="4648788"/>
          </a:xfrm>
        </p:spPr>
        <p:txBody>
          <a:bodyPr rIns="0" rtlCol="0"/>
          <a:lstStyle/>
          <a:p>
            <a:pPr rtl="0"/>
            <a:r>
              <a:rPr lang="pt-BR" sz="2400" dirty="0"/>
              <a:t>Ajuda a analisar o estado de cargas de trabalho e as compara com as mais recentes melhores práticas de arquitetura da </a:t>
            </a:r>
            <a:r>
              <a:rPr lang="pt-BR" sz="2400" dirty="0" smtClean="0"/>
              <a:t>AWS</a:t>
            </a:r>
            <a:endParaRPr lang="pt-BR" sz="2400" dirty="0"/>
          </a:p>
          <a:p>
            <a:pPr rtl="0"/>
            <a:r>
              <a:rPr lang="pt-BR" sz="2400" dirty="0"/>
              <a:t>Oferece acesso ao conhecimento e às melhores práticas usadas pelos arquitetos da AWS sempre que necessário</a:t>
            </a:r>
          </a:p>
          <a:p>
            <a:pPr rtl="0"/>
            <a:r>
              <a:rPr lang="pt-BR" sz="2400" dirty="0"/>
              <a:t>Fornece um plano de ação com orientações passo a passo de como criar cargas de trabalho melhores para a nuvem</a:t>
            </a:r>
          </a:p>
          <a:p>
            <a:pPr rtl="0"/>
            <a:r>
              <a:rPr lang="pt-BR" sz="2400" dirty="0"/>
              <a:t>Oferece um processo consistente para você analisar </a:t>
            </a:r>
            <a:r>
              <a:rPr lang="pt-BR" sz="2400" dirty="0" smtClean="0"/>
              <a:t>e medir </a:t>
            </a:r>
            <a:r>
              <a:rPr lang="pt-BR" sz="2400" dirty="0"/>
              <a:t>suas arquiteturas de nuvem</a:t>
            </a:r>
            <a:endParaRPr lang="en-US" sz="2400" dirty="0"/>
          </a:p>
        </p:txBody>
      </p:sp>
    </p:spTree>
    <p:custDataLst>
      <p:tags r:id="rId1"/>
    </p:custDataLst>
    <p:extLst>
      <p:ext uri="{BB962C8B-B14F-4D97-AF65-F5344CB8AC3E}">
        <p14:creationId xmlns:p14="http://schemas.microsoft.com/office/powerpoint/2010/main" val="2166156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63223"/>
            <a:ext cx="5857040" cy="5365859"/>
          </a:xfrm>
        </p:spPr>
        <p:txBody>
          <a:bodyPr rIns="0" rtlCol="0"/>
          <a:lstStyle/>
          <a:p>
            <a:pPr rtl="0"/>
            <a:r>
              <a:rPr lang="pt-BR" sz="2300" spc="-20" dirty="0"/>
              <a:t>O AWS </a:t>
            </a:r>
            <a:r>
              <a:rPr lang="pt-BR" sz="2300" spc="-20" dirty="0" err="1"/>
              <a:t>Well-Architected</a:t>
            </a:r>
            <a:r>
              <a:rPr lang="pt-BR" sz="2300" spc="-20" dirty="0"/>
              <a:t> Framework fornece uma </a:t>
            </a:r>
            <a:r>
              <a:rPr lang="pt-BR" sz="230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abordagem consistente</a:t>
            </a:r>
            <a:r>
              <a:rPr lang="pt-BR" sz="2300" spc="-20" dirty="0">
                <a:latin typeface="Amazon Ember" panose="020B0603020204020204" pitchFamily="34" charset="0"/>
                <a:ea typeface="Amazon Ember" panose="020B0603020204020204" pitchFamily="34" charset="0"/>
                <a:cs typeface="Amazon Ember" panose="020B0603020204020204" pitchFamily="34" charset="0"/>
              </a:rPr>
              <a:t> </a:t>
            </a:r>
            <a:r>
              <a:rPr lang="pt-BR" sz="2300" spc="-20" dirty="0"/>
              <a:t>para avaliar arquiteturas de nuvem e orientações para ajudar a implementar projetos</a:t>
            </a:r>
          </a:p>
          <a:p>
            <a:pPr rtl="0"/>
            <a:r>
              <a:rPr lang="pt-BR" sz="2300" dirty="0"/>
              <a:t>O AWS </a:t>
            </a:r>
            <a:r>
              <a:rPr lang="pt-BR" sz="2300" dirty="0" err="1"/>
              <a:t>Well-Architected</a:t>
            </a:r>
            <a:r>
              <a:rPr lang="pt-BR" sz="2300" dirty="0"/>
              <a:t> Framework </a:t>
            </a:r>
            <a:r>
              <a:rPr lang="pt-BR" sz="2300" dirty="0" smtClean="0"/>
              <a:t>está organizado </a:t>
            </a:r>
            <a:r>
              <a:rPr lang="pt-BR" sz="2300" dirty="0"/>
              <a:t>em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cinco pilares</a:t>
            </a:r>
            <a:endParaRPr lang="en-US"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sz="2300" spc="-20" dirty="0"/>
              <a:t>Cada pilar documenta </a:t>
            </a:r>
            <a:r>
              <a:rPr lang="pt-BR" sz="230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um conjunto </a:t>
            </a:r>
            <a:r>
              <a:rPr lang="pt-BR" sz="2300" spc="-2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perguntas </a:t>
            </a:r>
            <a:r>
              <a:rPr lang="pt-BR" sz="230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básicas</a:t>
            </a:r>
            <a:r>
              <a:rPr lang="pt-BR" sz="2300" spc="-20" dirty="0"/>
              <a:t> que permitem entender como uma arquitetura específica se alinha às melhores práticas de nuvem</a:t>
            </a:r>
          </a:p>
          <a:p>
            <a:pPr rtl="0"/>
            <a:r>
              <a:rPr lang="pt-BR" sz="2300" dirty="0"/>
              <a:t>O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a:t>
            </a:r>
            <a:r>
              <a:rPr lang="pt-BR" sz="23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Well-Architected</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Tool</a:t>
            </a:r>
            <a:r>
              <a:rPr lang="pt-BR" sz="2300" dirty="0">
                <a:solidFill>
                  <a:schemeClr val="accent5"/>
                </a:solidFill>
              </a:rPr>
              <a:t> </a:t>
            </a:r>
            <a:r>
              <a:rPr lang="pt-BR" sz="2300" dirty="0"/>
              <a:t>ajuda </a:t>
            </a:r>
            <a:r>
              <a:rPr lang="pt-BR" sz="2300" dirty="0" smtClean="0"/>
              <a:t>a analisar </a:t>
            </a:r>
            <a:r>
              <a:rPr lang="pt-BR" sz="2300" dirty="0"/>
              <a:t>o estado de cargas de trabalho </a:t>
            </a:r>
            <a:r>
              <a:rPr lang="pt-BR" sz="2300" dirty="0" smtClean="0"/>
              <a:t>e as </a:t>
            </a:r>
            <a:r>
              <a:rPr lang="pt-BR" sz="2300" dirty="0"/>
              <a:t>compara às mais recentes melhores práticas de arquitetura da AWS</a:t>
            </a:r>
          </a:p>
        </p:txBody>
      </p:sp>
    </p:spTree>
    <p:custDataLst>
      <p:tags r:id="rId1"/>
    </p:custDataLst>
    <p:extLst>
      <p:ext uri="{BB962C8B-B14F-4D97-AF65-F5344CB8AC3E}">
        <p14:creationId xmlns:p14="http://schemas.microsoft.com/office/powerpoint/2010/main" val="1803110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a:xfrm>
            <a:off x="419100" y="1528175"/>
            <a:ext cx="12192000" cy="4648788"/>
          </a:xfrm>
        </p:spPr>
        <p:txBody>
          <a:bodyPr rtlCol="0"/>
          <a:lstStyle/>
          <a:p>
            <a:pPr marL="0" indent="0" rtl="0">
              <a:buNone/>
            </a:pPr>
            <a:r>
              <a:rPr lang="pt-BR" sz="2600" dirty="0">
                <a:latin typeface="Amazon Ember" panose="020B0603020204020204" pitchFamily="34" charset="0"/>
                <a:ea typeface="Amazon Ember" panose="020B0603020204020204" pitchFamily="34" charset="0"/>
                <a:cs typeface="Amazon Ember" panose="020B0603020204020204" pitchFamily="34" charset="0"/>
              </a:rPr>
              <a:t>Seções</a:t>
            </a:r>
          </a:p>
          <a:p>
            <a:pPr marL="514350" indent="-514350" rtl="0">
              <a:buFont typeface="+mj-lt"/>
              <a:buAutoNum type="arabicPeriod"/>
            </a:pPr>
            <a:r>
              <a:rPr lang="pt-BR" sz="2600" dirty="0"/>
              <a:t>O que é arquitetura em nuvem?</a:t>
            </a:r>
          </a:p>
          <a:p>
            <a:pPr marL="514350" indent="-514350" rtl="0">
              <a:buFont typeface="+mj-lt"/>
              <a:buAutoNum type="arabicPeriod"/>
            </a:pPr>
            <a:r>
              <a:rPr lang="pt-BR" sz="2600" dirty="0"/>
              <a:t>A estrutura do </a:t>
            </a:r>
            <a:r>
              <a:rPr lang="pt-BR" sz="2600" dirty="0" err="1"/>
              <a:t>Amazon</a:t>
            </a:r>
            <a:r>
              <a:rPr lang="pt-BR" sz="2600" dirty="0"/>
              <a:t> Web Services (AWS) </a:t>
            </a:r>
            <a:r>
              <a:rPr lang="pt-BR" sz="2600" dirty="0" err="1"/>
              <a:t>Well-Architected</a:t>
            </a:r>
            <a:r>
              <a:rPr lang="pt-BR" sz="2600" dirty="0"/>
              <a:t> Framework</a:t>
            </a:r>
          </a:p>
          <a:p>
            <a:pPr marL="514350" indent="-514350" rtl="0">
              <a:buFont typeface="+mj-lt"/>
              <a:buAutoNum type="arabicPeriod"/>
            </a:pPr>
            <a:r>
              <a:rPr lang="pt-BR" sz="2600" dirty="0"/>
              <a:t>Melhores práticas para criar soluções na AWS</a:t>
            </a:r>
          </a:p>
          <a:p>
            <a:pPr marL="514350" indent="-514350" rtl="0">
              <a:buFont typeface="+mj-lt"/>
              <a:buAutoNum type="arabicPeriod"/>
            </a:pPr>
            <a:r>
              <a:rPr lang="pt-BR" sz="2600" dirty="0"/>
              <a:t>Infraestrutura global da AWS</a:t>
            </a:r>
          </a:p>
        </p:txBody>
      </p:sp>
      <p:grpSp>
        <p:nvGrpSpPr>
          <p:cNvPr id="19" name="Group 18" descr="knowledge check.">
            <a:extLst>
              <a:ext uri="{FF2B5EF4-FFF2-40B4-BE49-F238E27FC236}">
                <a16:creationId xmlns:a16="http://schemas.microsoft.com/office/drawing/2014/main" id="{ADCD78A1-6B14-40B5-981E-79BBBEACC433}"/>
              </a:ext>
              <a:ext uri="{C183D7F6-B498-43B3-948B-1728B52AA6E4}">
                <adec:decorative xmlns:adec="http://schemas.microsoft.com/office/drawing/2017/decorative" xmlns="" val="0"/>
              </a:ext>
            </a:extLst>
          </p:cNvPr>
          <p:cNvGrpSpPr/>
          <p:nvPr/>
        </p:nvGrpSpPr>
        <p:grpSpPr>
          <a:xfrm>
            <a:off x="419100" y="4837337"/>
            <a:ext cx="3224086" cy="532323"/>
            <a:chOff x="4188879" y="4810544"/>
            <a:chExt cx="3224086" cy="532323"/>
          </a:xfrm>
        </p:grpSpPr>
        <p:sp>
          <p:nvSpPr>
            <p:cNvPr id="20" name="TextBox 19">
              <a:extLst>
                <a:ext uri="{FF2B5EF4-FFF2-40B4-BE49-F238E27FC236}">
                  <a16:creationId xmlns:a16="http://schemas.microsoft.com/office/drawing/2014/main" id="{6E8A1175-A94A-40BC-8BE9-82135701989E}"/>
                </a:ext>
              </a:extLst>
            </p:cNvPr>
            <p:cNvSpPr txBox="1"/>
            <p:nvPr/>
          </p:nvSpPr>
          <p:spPr>
            <a:xfrm>
              <a:off x="4721202" y="4917440"/>
              <a:ext cx="2691763" cy="369332"/>
            </a:xfrm>
            <a:prstGeom prst="rect">
              <a:avLst/>
            </a:prstGeom>
            <a:noFill/>
          </p:spPr>
          <p:txBody>
            <a:bodyPr wrap="none" rtlCol="0">
              <a:spAutoFit/>
            </a:bodyPr>
            <a:lstStyle/>
            <a:p>
              <a:pPr rtl="0"/>
              <a:r>
                <a:rPr lang="pt-BR" b="1" dirty="0">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21" name="Picture 20">
              <a:extLst>
                <a:ext uri="{FF2B5EF4-FFF2-40B4-BE49-F238E27FC236}">
                  <a16:creationId xmlns:a16="http://schemas.microsoft.com/office/drawing/2014/main" id="{CF28D89A-726B-4EC5-9521-12972156FD8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2: Introdução à arquitetura de nuvem</a:t>
            </a:r>
          </a:p>
        </p:txBody>
      </p:sp>
      <p:sp>
        <p:nvSpPr>
          <p:cNvPr id="2" name="Title 1"/>
          <p:cNvSpPr>
            <a:spLocks noGrp="1"/>
          </p:cNvSpPr>
          <p:nvPr>
            <p:ph type="title"/>
          </p:nvPr>
        </p:nvSpPr>
        <p:spPr>
          <a:xfrm>
            <a:off x="419100" y="3191940"/>
            <a:ext cx="10216243" cy="1086983"/>
          </a:xfrm>
        </p:spPr>
        <p:txBody>
          <a:bodyPr rtlCol="0">
            <a:noAutofit/>
          </a:bodyPr>
          <a:lstStyle/>
          <a:p>
            <a:pPr rtl="0"/>
            <a:r>
              <a:rPr lang="pt-BR" sz="4000" dirty="0"/>
              <a:t>Seção 3: Melhores práticas para criar soluções na AWS</a:t>
            </a:r>
          </a:p>
        </p:txBody>
      </p:sp>
    </p:spTree>
    <p:custDataLst>
      <p:tags r:id="rId1"/>
    </p:custDataLst>
    <p:extLst>
      <p:ext uri="{BB962C8B-B14F-4D97-AF65-F5344CB8AC3E}">
        <p14:creationId xmlns:p14="http://schemas.microsoft.com/office/powerpoint/2010/main" val="2590277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E7E0-89C3-49E5-A58B-73DCC73C8CD7}"/>
              </a:ext>
            </a:extLst>
          </p:cNvPr>
          <p:cNvSpPr>
            <a:spLocks noGrp="1"/>
          </p:cNvSpPr>
          <p:nvPr>
            <p:ph type="title"/>
          </p:nvPr>
        </p:nvSpPr>
        <p:spPr/>
        <p:txBody>
          <a:bodyPr rtlCol="0"/>
          <a:lstStyle/>
          <a:p>
            <a:pPr rtl="0"/>
            <a:r>
              <a:rPr lang="pt-BR"/>
              <a:t>Prós e contras de projetos</a:t>
            </a:r>
          </a:p>
        </p:txBody>
      </p:sp>
      <p:sp>
        <p:nvSpPr>
          <p:cNvPr id="6" name="Content Placeholder 5">
            <a:extLst>
              <a:ext uri="{FF2B5EF4-FFF2-40B4-BE49-F238E27FC236}">
                <a16:creationId xmlns:a16="http://schemas.microsoft.com/office/drawing/2014/main" id="{229329A5-6FFB-491A-A83F-768BDF6BCBE1}"/>
              </a:ext>
            </a:extLst>
          </p:cNvPr>
          <p:cNvSpPr>
            <a:spLocks noGrp="1"/>
          </p:cNvSpPr>
          <p:nvPr>
            <p:ph idx="1"/>
          </p:nvPr>
        </p:nvSpPr>
        <p:spPr/>
        <p:txBody>
          <a:bodyPr rtlCol="0"/>
          <a:lstStyle/>
          <a:p>
            <a:pPr rtl="0"/>
            <a:r>
              <a:rPr lang="pt-BR" sz="2400"/>
              <a:t>Avalie os prós e contras para que você possa selecionar a abordagem ideal</a:t>
            </a:r>
          </a:p>
          <a:p>
            <a:pPr rtl="0"/>
            <a:r>
              <a:rPr lang="pt-BR" sz="2400"/>
              <a:t>Exemplos de prós e contras incluem:</a:t>
            </a:r>
          </a:p>
          <a:p>
            <a:pPr lvl="1" rtl="0"/>
            <a:r>
              <a:rPr lang="pt-BR" sz="2000"/>
              <a:t>Consistência comercial, durabilidade e espaço para que o tempo e a latência permitam oferecer uma performance melhor</a:t>
            </a:r>
          </a:p>
          <a:p>
            <a:pPr lvl="1" rtl="0"/>
            <a:r>
              <a:rPr lang="pt-BR" sz="2000"/>
              <a:t>Priorizar a velocidade de entrada no mercado de novos recursos em vez do custo</a:t>
            </a:r>
          </a:p>
          <a:p>
            <a:pPr rtl="0"/>
            <a:r>
              <a:rPr lang="pt-BR" sz="2400"/>
              <a:t>Basear decisões de projeto em dados empíricos</a:t>
            </a:r>
          </a:p>
        </p:txBody>
      </p:sp>
      <p:pic>
        <p:nvPicPr>
          <p:cNvPr id="11" name="Picture 10" descr="photo of a weight balance.">
            <a:extLst>
              <a:ext uri="{FF2B5EF4-FFF2-40B4-BE49-F238E27FC236}">
                <a16:creationId xmlns:a16="http://schemas.microsoft.com/office/drawing/2014/main" id="{89721AE3-20FC-44DB-9DBE-2EF82E434BD6}"/>
              </a:ext>
            </a:extLst>
          </p:cNvPr>
          <p:cNvPicPr>
            <a:picLocks noChangeAspect="1"/>
          </p:cNvPicPr>
          <p:nvPr/>
        </p:nvPicPr>
        <p:blipFill>
          <a:blip r:embed="rId4"/>
          <a:stretch>
            <a:fillRect/>
          </a:stretch>
        </p:blipFill>
        <p:spPr>
          <a:xfrm>
            <a:off x="7874406" y="3820049"/>
            <a:ext cx="3616448" cy="2411506"/>
          </a:xfrm>
          <a:prstGeom prst="rect">
            <a:avLst/>
          </a:prstGeom>
        </p:spPr>
      </p:pic>
    </p:spTree>
    <p:custDataLst>
      <p:tags r:id="rId1"/>
    </p:custDataLst>
    <p:extLst>
      <p:ext uri="{BB962C8B-B14F-4D97-AF65-F5344CB8AC3E}">
        <p14:creationId xmlns:p14="http://schemas.microsoft.com/office/powerpoint/2010/main" val="1567070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p:txBody>
          <a:bodyPr rtlCol="0">
            <a:noAutofit/>
          </a:bodyPr>
          <a:lstStyle/>
          <a:p>
            <a:pPr rtl="0"/>
            <a:r>
              <a:rPr lang="pt-BR"/>
              <a:t>1. Habilitar a escalabilidade (1 de 2)</a:t>
            </a:r>
          </a:p>
        </p:txBody>
      </p:sp>
      <p:sp>
        <p:nvSpPr>
          <p:cNvPr id="34" name="Content Placeholder 2">
            <a:extLst>
              <a:ext uri="{FF2B5EF4-FFF2-40B4-BE49-F238E27FC236}">
                <a16:creationId xmlns:a16="http://schemas.microsoft.com/office/drawing/2014/main" id="{4FC4279A-ED83-46A9-8093-A2ED7C72ED69}"/>
              </a:ext>
            </a:extLst>
          </p:cNvPr>
          <p:cNvSpPr txBox="1">
            <a:spLocks/>
          </p:cNvSpPr>
          <p:nvPr/>
        </p:nvSpPr>
        <p:spPr>
          <a:xfrm>
            <a:off x="2407780" y="1516738"/>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fontScale="92500"/>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rtl="0">
              <a:spcAft>
                <a:spcPts val="800"/>
              </a:spcAft>
            </a:pPr>
            <a:r>
              <a:rPr lang="pt-BR" sz="3200" i="1">
                <a:latin typeface="Amazon Ember Light" panose="020B0403020204020204" pitchFamily="34" charset="0"/>
                <a:ea typeface="Amazon Ember Light" panose="020B0403020204020204" pitchFamily="34" charset="0"/>
                <a:cs typeface="Amazon Ember Light" panose="020B0403020204020204" pitchFamily="34" charset="0"/>
              </a:rPr>
              <a:t>Certifique-se de que a arquitetura consiga lidar com alterações na demanda.</a:t>
            </a:r>
          </a:p>
        </p:txBody>
      </p:sp>
      <p:grpSp>
        <p:nvGrpSpPr>
          <p:cNvPr id="5" name="Group 4" descr="antipattern where users cannot access an application because the application servers are at fully capacity, and the administrator must manually launch new server.">
            <a:extLst>
              <a:ext uri="{FF2B5EF4-FFF2-40B4-BE49-F238E27FC236}">
                <a16:creationId xmlns:a16="http://schemas.microsoft.com/office/drawing/2014/main" id="{A053CD0F-2C54-48E8-9E3D-D43AA245DBBF}"/>
              </a:ext>
            </a:extLst>
          </p:cNvPr>
          <p:cNvGrpSpPr/>
          <p:nvPr/>
        </p:nvGrpSpPr>
        <p:grpSpPr>
          <a:xfrm>
            <a:off x="116437" y="3035618"/>
            <a:ext cx="11656463" cy="3069014"/>
            <a:chOff x="116437" y="3035618"/>
            <a:chExt cx="11656463" cy="3069014"/>
          </a:xfrm>
        </p:grpSpPr>
        <p:sp>
          <p:nvSpPr>
            <p:cNvPr id="15" name="TextBox 14"/>
            <p:cNvSpPr txBox="1"/>
            <p:nvPr/>
          </p:nvSpPr>
          <p:spPr>
            <a:xfrm>
              <a:off x="9568353" y="3125775"/>
              <a:ext cx="2204547" cy="461665"/>
            </a:xfrm>
            <a:prstGeom prst="rect">
              <a:avLst/>
            </a:prstGeom>
            <a:noFill/>
            <a:ln>
              <a:noFill/>
            </a:ln>
            <a:effectLst/>
          </p:spPr>
          <p:txBody>
            <a:bodyPr wrap="square" rtlCol="0">
              <a:spAutoFit/>
            </a:bodyPr>
            <a:lstStyle/>
            <a:p>
              <a:pPr algn="ctr" rtl="0"/>
              <a:r>
                <a:rPr lang="pt-BR" sz="240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p>
          </p:txBody>
        </p:sp>
        <p:grpSp>
          <p:nvGrpSpPr>
            <p:cNvPr id="2" name="Group 1">
              <a:extLst>
                <a:ext uri="{FF2B5EF4-FFF2-40B4-BE49-F238E27FC236}">
                  <a16:creationId xmlns:a16="http://schemas.microsoft.com/office/drawing/2014/main" id="{27F76400-8593-4953-8662-1C9C10803708}"/>
                </a:ext>
              </a:extLst>
            </p:cNvPr>
            <p:cNvGrpSpPr/>
            <p:nvPr/>
          </p:nvGrpSpPr>
          <p:grpSpPr>
            <a:xfrm>
              <a:off x="116437" y="3035618"/>
              <a:ext cx="10073938" cy="3069014"/>
              <a:chOff x="116437" y="3035618"/>
              <a:chExt cx="10073938" cy="3069014"/>
            </a:xfrm>
          </p:grpSpPr>
          <p:sp>
            <p:nvSpPr>
              <p:cNvPr id="16" name="TextBox 15"/>
              <p:cNvSpPr txBox="1"/>
              <p:nvPr/>
            </p:nvSpPr>
            <p:spPr>
              <a:xfrm>
                <a:off x="3110846" y="3035618"/>
                <a:ext cx="2224050" cy="923330"/>
              </a:xfrm>
              <a:prstGeom prst="rect">
                <a:avLst/>
              </a:prstGeom>
              <a:noFill/>
              <a:effectLst/>
            </p:spPr>
            <p:txBody>
              <a:bodyPr wrap="square" lIns="0" tIns="0" rIns="0" bIns="0"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 em capacidade total</a:t>
                </a:r>
              </a:p>
            </p:txBody>
          </p:sp>
          <p:sp>
            <p:nvSpPr>
              <p:cNvPr id="18" name="TextBox 17"/>
              <p:cNvSpPr txBox="1"/>
              <p:nvPr/>
            </p:nvSpPr>
            <p:spPr>
              <a:xfrm>
                <a:off x="8268604" y="4158285"/>
                <a:ext cx="1921771" cy="1231106"/>
              </a:xfrm>
              <a:prstGeom prst="rect">
                <a:avLst/>
              </a:prstGeom>
              <a:noFill/>
              <a:effectLst/>
            </p:spPr>
            <p:txBody>
              <a:bodyPr wrap="square" lIns="0" tIns="0" rIns="0" bIns="0"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 administrador inicia o novo servidor </a:t>
                </a:r>
                <a:r>
                  <a:rPr lang="pt-BR" sz="20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manualmente</a:t>
                </a:r>
              </a:p>
            </p:txBody>
          </p:sp>
          <p:cxnSp>
            <p:nvCxnSpPr>
              <p:cNvPr id="19" name="Straight Arrow Connector 18"/>
              <p:cNvCxnSpPr>
                <a:cxnSpLocks/>
              </p:cNvCxnSpPr>
              <p:nvPr/>
            </p:nvCxnSpPr>
            <p:spPr>
              <a:xfrm flipH="1">
                <a:off x="6334721" y="4777870"/>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3255436" y="5181302"/>
                <a:ext cx="2117707" cy="923330"/>
              </a:xfrm>
              <a:prstGeom prst="rect">
                <a:avLst/>
              </a:prstGeom>
              <a:noFill/>
              <a:effectLst/>
            </p:spPr>
            <p:txBody>
              <a:bodyPr wrap="square" lIns="0" tIns="0" rIns="0" bIns="0"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O novo servidor demora um pouco para iniciar</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29"/>
              <p:cNvSpPr txBox="1"/>
              <p:nvPr/>
            </p:nvSpPr>
            <p:spPr>
              <a:xfrm>
                <a:off x="116437" y="4241754"/>
                <a:ext cx="1626779" cy="923330"/>
              </a:xfrm>
              <a:prstGeom prst="rect">
                <a:avLst/>
              </a:prstGeom>
              <a:noFill/>
              <a:effectLst/>
            </p:spPr>
            <p:txBody>
              <a:bodyPr wrap="square" lIns="0" tIns="0" rIns="0" bIns="0"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Os usuários não podem acessar a aplicação</a:t>
                </a:r>
              </a:p>
            </p:txBody>
          </p:sp>
          <p:cxnSp>
            <p:nvCxnSpPr>
              <p:cNvPr id="31" name="Straight Arrow Connector 30"/>
              <p:cNvCxnSpPr>
                <a:cxnSpLocks/>
              </p:cNvCxnSpPr>
              <p:nvPr/>
            </p:nvCxnSpPr>
            <p:spPr>
              <a:xfrm flipV="1">
                <a:off x="2554465" y="4039833"/>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35" name="Multiply 34"/>
              <p:cNvSpPr/>
              <p:nvPr/>
            </p:nvSpPr>
            <p:spPr>
              <a:xfrm>
                <a:off x="3255436" y="4092916"/>
                <a:ext cx="812511" cy="720548"/>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Graphic 22">
                <a:extLst>
                  <a:ext uri="{FF2B5EF4-FFF2-40B4-BE49-F238E27FC236}">
                    <a16:creationId xmlns:a16="http://schemas.microsoft.com/office/drawing/2014/main" id="{3F710276-C653-460A-82D3-B01E1236CE36}"/>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1682446" y="4153886"/>
                <a:ext cx="941031" cy="914400"/>
              </a:xfrm>
              <a:prstGeom prst="rect">
                <a:avLst/>
              </a:prstGeom>
            </p:spPr>
          </p:pic>
          <p:pic>
            <p:nvPicPr>
              <p:cNvPr id="28" name="Graphic 27">
                <a:extLst>
                  <a:ext uri="{FF2B5EF4-FFF2-40B4-BE49-F238E27FC236}">
                    <a16:creationId xmlns:a16="http://schemas.microsoft.com/office/drawing/2014/main" id="{39068339-33DD-4DF0-8C09-F584A42FBF7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334895" y="3521379"/>
                <a:ext cx="914400" cy="914400"/>
              </a:xfrm>
              <a:prstGeom prst="rect">
                <a:avLst/>
              </a:prstGeom>
            </p:spPr>
          </p:pic>
          <p:pic>
            <p:nvPicPr>
              <p:cNvPr id="32" name="Graphic 31">
                <a:extLst>
                  <a:ext uri="{FF2B5EF4-FFF2-40B4-BE49-F238E27FC236}">
                    <a16:creationId xmlns:a16="http://schemas.microsoft.com/office/drawing/2014/main" id="{63254B91-3082-425C-B966-20CE7EB82085}"/>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508519" y="4346928"/>
                <a:ext cx="640080" cy="640080"/>
              </a:xfrm>
              <a:prstGeom prst="rect">
                <a:avLst/>
              </a:prstGeom>
            </p:spPr>
          </p:pic>
          <p:pic>
            <p:nvPicPr>
              <p:cNvPr id="36" name="Graphic 35">
                <a:extLst>
                  <a:ext uri="{FF2B5EF4-FFF2-40B4-BE49-F238E27FC236}">
                    <a16:creationId xmlns:a16="http://schemas.microsoft.com/office/drawing/2014/main" id="{91DB40F0-12A5-44EB-9B07-9BCDE9D49643}"/>
                  </a:ext>
                  <a:ext uri="{C183D7F6-B498-43B3-948B-1728B52AA6E4}">
                    <adec:decorative xmlns:adec="http://schemas.microsoft.com/office/drawing/2017/decorative" xmlns="" val="1"/>
                  </a:ext>
                </a:extLst>
              </p:cNvPr>
              <p:cNvPicPr>
                <a:picLocks noChangeAspect="1"/>
              </p:cNvPicPr>
              <p:nvPr/>
            </p:nvPicPr>
            <p:blipFill>
              <a:blip r:embed="rId11">
                <a:grayscl/>
                <a:extLst>
                  <a:ext uri="{96DAC541-7B7A-43D3-8B79-37D633B846F1}">
                    <asvg:svgBlip xmlns:asvg="http://schemas.microsoft.com/office/drawing/2016/SVG/main" xmlns="" r:embed="rId12"/>
                  </a:ext>
                </a:extLst>
              </a:blip>
              <a:stretch>
                <a:fillRect/>
              </a:stretch>
            </p:blipFill>
            <p:spPr>
              <a:xfrm>
                <a:off x="5458568" y="5195989"/>
                <a:ext cx="723977" cy="723977"/>
              </a:xfrm>
              <a:prstGeom prst="rect">
                <a:avLst/>
              </a:prstGeom>
            </p:spPr>
          </p:pic>
        </p:grpSp>
      </p:grpSp>
    </p:spTree>
    <p:custDataLst>
      <p:tags r:id="rId1"/>
    </p:custDataLst>
    <p:extLst>
      <p:ext uri="{BB962C8B-B14F-4D97-AF65-F5344CB8AC3E}">
        <p14:creationId xmlns:p14="http://schemas.microsoft.com/office/powerpoint/2010/main" val="533912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p:txBody>
          <a:bodyPr rtlCol="0">
            <a:noAutofit/>
          </a:bodyPr>
          <a:lstStyle/>
          <a:p>
            <a:pPr rtl="0"/>
            <a:r>
              <a:rPr lang="pt-BR"/>
              <a:t>1. Habilitar a escalabilidade (2 de 2)</a:t>
            </a:r>
          </a:p>
        </p:txBody>
      </p:sp>
      <p:sp>
        <p:nvSpPr>
          <p:cNvPr id="26" name="Content Placeholder 2"/>
          <p:cNvSpPr txBox="1">
            <a:spLocks/>
          </p:cNvSpPr>
          <p:nvPr/>
        </p:nvSpPr>
        <p:spPr>
          <a:xfrm>
            <a:off x="2407780" y="1516738"/>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fontScale="92500"/>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rtl="0">
              <a:spcAft>
                <a:spcPts val="800"/>
              </a:spcAft>
            </a:pPr>
            <a:r>
              <a:rPr lang="pt-BR" sz="3200" i="1">
                <a:latin typeface="Amazon Ember Light" panose="020B0403020204020204" pitchFamily="34" charset="0"/>
                <a:ea typeface="Amazon Ember Light" panose="020B0403020204020204" pitchFamily="34" charset="0"/>
                <a:cs typeface="Amazon Ember Light" panose="020B0403020204020204" pitchFamily="34" charset="0"/>
              </a:rPr>
              <a:t>Certifique-se de que a arquitetura consiga lidar com alterações na demanda.</a:t>
            </a:r>
          </a:p>
        </p:txBody>
      </p:sp>
      <p:grpSp>
        <p:nvGrpSpPr>
          <p:cNvPr id="5" name="Group 4" descr="best practice where users never experience a service disruption because a new server is ready before capacity is reached due to alarm threshold on application servers and Amazon EC2 Auto Scaling scaling out capacity.">
            <a:extLst>
              <a:ext uri="{FF2B5EF4-FFF2-40B4-BE49-F238E27FC236}">
                <a16:creationId xmlns:a16="http://schemas.microsoft.com/office/drawing/2014/main" id="{8D804A56-98E7-412D-8B50-15822FD6E490}"/>
              </a:ext>
            </a:extLst>
          </p:cNvPr>
          <p:cNvGrpSpPr/>
          <p:nvPr/>
        </p:nvGrpSpPr>
        <p:grpSpPr>
          <a:xfrm>
            <a:off x="134417" y="3088195"/>
            <a:ext cx="11638483" cy="3217634"/>
            <a:chOff x="134417" y="3088195"/>
            <a:chExt cx="11638483" cy="3217634"/>
          </a:xfrm>
        </p:grpSpPr>
        <p:sp>
          <p:nvSpPr>
            <p:cNvPr id="15" name="TextBox 14"/>
            <p:cNvSpPr txBox="1"/>
            <p:nvPr/>
          </p:nvSpPr>
          <p:spPr>
            <a:xfrm>
              <a:off x="9568353" y="3491153"/>
              <a:ext cx="2204547" cy="461665"/>
            </a:xfrm>
            <a:prstGeom prst="rect">
              <a:avLst/>
            </a:prstGeom>
            <a:noFill/>
            <a:ln>
              <a:noFill/>
            </a:ln>
            <a:effectLst/>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grpSp>
          <p:nvGrpSpPr>
            <p:cNvPr id="4" name="Group 3">
              <a:extLst>
                <a:ext uri="{FF2B5EF4-FFF2-40B4-BE49-F238E27FC236}">
                  <a16:creationId xmlns:a16="http://schemas.microsoft.com/office/drawing/2014/main" id="{E48EA01B-EBF9-49DE-972C-327B81C33A5D}"/>
                </a:ext>
              </a:extLst>
            </p:cNvPr>
            <p:cNvGrpSpPr/>
            <p:nvPr/>
          </p:nvGrpSpPr>
          <p:grpSpPr>
            <a:xfrm>
              <a:off x="134417" y="3088195"/>
              <a:ext cx="9936109" cy="3217634"/>
              <a:chOff x="134417" y="3088195"/>
              <a:chExt cx="9936109" cy="3217634"/>
            </a:xfrm>
          </p:grpSpPr>
          <p:sp>
            <p:nvSpPr>
              <p:cNvPr id="16" name="TextBox 15"/>
              <p:cNvSpPr txBox="1"/>
              <p:nvPr/>
            </p:nvSpPr>
            <p:spPr>
              <a:xfrm>
                <a:off x="3291897" y="3088195"/>
                <a:ext cx="2026051" cy="923330"/>
              </a:xfrm>
              <a:prstGeom prst="rect">
                <a:avLst/>
              </a:prstGeom>
              <a:noFill/>
              <a:effectLst/>
            </p:spPr>
            <p:txBody>
              <a:bodyPr wrap="square" lIns="0" tIns="0" rIns="0" bIns="0"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 no </a:t>
                </a:r>
                <a:r>
                  <a:rPr lang="pt-BR"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limite de alarme</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p:cNvSpPr txBox="1"/>
              <p:nvPr/>
            </p:nvSpPr>
            <p:spPr>
              <a:xfrm>
                <a:off x="8295208" y="4217722"/>
                <a:ext cx="1775318" cy="1231106"/>
              </a:xfrm>
              <a:prstGeom prst="rect">
                <a:avLst/>
              </a:prstGeom>
              <a:noFill/>
              <a:effectLst/>
            </p:spPr>
            <p:txBody>
              <a:bodyPr wrap="square" lIns="0" tIns="0" rIns="0" bIns="0" rtlCol="0">
                <a:spAutoFit/>
              </a:bodyPr>
              <a:lstStyle/>
              <a:p>
                <a:pPr algn="ctr" rtl="0"/>
                <a:r>
                  <a:rPr lang="pt-BR" sz="2000" spc="-20" dirty="0">
                    <a:latin typeface="Amazon Ember Light" panose="020B0403020204020204" pitchFamily="34" charset="0"/>
                    <a:ea typeface="Amazon Ember Light" panose="020B0403020204020204" pitchFamily="34" charset="0"/>
                    <a:cs typeface="Amazon Ember Light" panose="020B0403020204020204" pitchFamily="34" charset="0"/>
                  </a:rPr>
                  <a:t>O </a:t>
                </a:r>
                <a:r>
                  <a:rPr lang="pt-BR" sz="2000" spc="-2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000" spc="-20" dirty="0">
                    <a:latin typeface="Amazon Ember Light" panose="020B0403020204020204" pitchFamily="34" charset="0"/>
                    <a:ea typeface="Amazon Ember Light" panose="020B0403020204020204" pitchFamily="34" charset="0"/>
                    <a:cs typeface="Amazon Ember Light" panose="020B0403020204020204" pitchFamily="34" charset="0"/>
                  </a:rPr>
                  <a:t> EC2 Auto </a:t>
                </a:r>
                <a:r>
                  <a:rPr lang="pt-BR" sz="2000" spc="-20" dirty="0" err="1">
                    <a:latin typeface="Amazon Ember Light" panose="020B0403020204020204" pitchFamily="34" charset="0"/>
                    <a:ea typeface="Amazon Ember Light" panose="020B0403020204020204" pitchFamily="34" charset="0"/>
                    <a:cs typeface="Amazon Ember Light" panose="020B0403020204020204" pitchFamily="34" charset="0"/>
                  </a:rPr>
                  <a:t>Scaling</a:t>
                </a:r>
                <a:r>
                  <a:rPr lang="pt-BR" sz="2000" spc="-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spc="-20" dirty="0" smtClean="0">
                    <a:latin typeface="Amazon Ember Light" panose="020B0403020204020204" pitchFamily="34" charset="0"/>
                    <a:ea typeface="Amazon Ember Light" panose="020B0403020204020204" pitchFamily="34" charset="0"/>
                    <a:cs typeface="Amazon Ember Light" panose="020B0403020204020204" pitchFamily="34" charset="0"/>
                  </a:rPr>
                  <a:t>é alertado </a:t>
                </a:r>
                <a:r>
                  <a:rPr lang="pt-BR" sz="2000" spc="-20" dirty="0">
                    <a:latin typeface="Amazon Ember Light" panose="020B0403020204020204" pitchFamily="34" charset="0"/>
                    <a:ea typeface="Amazon Ember Light" panose="020B0403020204020204" pitchFamily="34" charset="0"/>
                    <a:cs typeface="Amazon Ember Light" panose="020B0403020204020204" pitchFamily="34" charset="0"/>
                  </a:rPr>
                  <a:t>e dimensionado</a:t>
                </a:r>
              </a:p>
            </p:txBody>
          </p:sp>
          <p:cxnSp>
            <p:nvCxnSpPr>
              <p:cNvPr id="19" name="Straight Arrow Connector 18"/>
              <p:cNvCxnSpPr>
                <a:cxnSpLocks/>
              </p:cNvCxnSpPr>
              <p:nvPr/>
            </p:nvCxnSpPr>
            <p:spPr>
              <a:xfrm flipH="1">
                <a:off x="6236786" y="4810581"/>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3345904" y="5074723"/>
                <a:ext cx="2088973" cy="1231106"/>
              </a:xfrm>
              <a:prstGeom prst="rect">
                <a:avLst/>
              </a:prstGeom>
              <a:noFill/>
              <a:effectLst/>
            </p:spPr>
            <p:txBody>
              <a:bodyPr wrap="square" lIns="0" tIns="0" rIns="0" bIns="0"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 novo servidor fica pronto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antes de </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atingir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a capacidade</a:t>
                </a:r>
                <a:endParaRPr lang="pt-BR"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29"/>
              <p:cNvSpPr txBox="1"/>
              <p:nvPr/>
            </p:nvSpPr>
            <p:spPr>
              <a:xfrm>
                <a:off x="134417" y="3837180"/>
                <a:ext cx="1713794" cy="1231106"/>
              </a:xfrm>
              <a:prstGeom prst="rect">
                <a:avLst/>
              </a:prstGeom>
              <a:noFill/>
              <a:effectLst/>
            </p:spPr>
            <p:txBody>
              <a:bodyPr wrap="square" lIns="0" tIns="0" rIns="0" bIns="0"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 serviço nunca é interrompido para os usuários</a:t>
                </a:r>
              </a:p>
            </p:txBody>
          </p:sp>
          <p:cxnSp>
            <p:nvCxnSpPr>
              <p:cNvPr id="31" name="Straight Arrow Connector 30"/>
              <p:cNvCxnSpPr>
                <a:cxnSpLocks/>
              </p:cNvCxnSpPr>
              <p:nvPr/>
            </p:nvCxnSpPr>
            <p:spPr>
              <a:xfrm flipV="1">
                <a:off x="3002163" y="4087870"/>
                <a:ext cx="2026051" cy="54316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cxnSpLocks/>
              </p:cNvCxnSpPr>
              <p:nvPr/>
            </p:nvCxnSpPr>
            <p:spPr>
              <a:xfrm>
                <a:off x="6319154" y="3941441"/>
                <a:ext cx="1031375" cy="4895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25" name="Graphic 24">
                <a:extLst>
                  <a:ext uri="{FF2B5EF4-FFF2-40B4-BE49-F238E27FC236}">
                    <a16:creationId xmlns:a16="http://schemas.microsoft.com/office/drawing/2014/main" id="{368D9388-1447-4F82-A585-A5867E70886A}"/>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1897594" y="4153886"/>
                <a:ext cx="941031" cy="914400"/>
              </a:xfrm>
              <a:prstGeom prst="rect">
                <a:avLst/>
              </a:prstGeom>
            </p:spPr>
          </p:pic>
          <p:pic>
            <p:nvPicPr>
              <p:cNvPr id="27" name="Graphic 26">
                <a:extLst>
                  <a:ext uri="{FF2B5EF4-FFF2-40B4-BE49-F238E27FC236}">
                    <a16:creationId xmlns:a16="http://schemas.microsoft.com/office/drawing/2014/main" id="{5C34549E-6459-42A3-89AE-3F3679F5B62B}"/>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334895" y="3521379"/>
                <a:ext cx="914400" cy="914400"/>
              </a:xfrm>
              <a:prstGeom prst="rect">
                <a:avLst/>
              </a:prstGeom>
            </p:spPr>
          </p:pic>
          <p:pic>
            <p:nvPicPr>
              <p:cNvPr id="33" name="Graphic 32">
                <a:extLst>
                  <a:ext uri="{FF2B5EF4-FFF2-40B4-BE49-F238E27FC236}">
                    <a16:creationId xmlns:a16="http://schemas.microsoft.com/office/drawing/2014/main" id="{5BFCB35B-CB3C-4AF6-82F6-4012106464A8}"/>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458568" y="5195989"/>
                <a:ext cx="723977" cy="723977"/>
              </a:xfrm>
              <a:prstGeom prst="rect">
                <a:avLst/>
              </a:prstGeom>
            </p:spPr>
          </p:pic>
          <p:pic>
            <p:nvPicPr>
              <p:cNvPr id="34" name="Graphic 33">
                <a:extLst>
                  <a:ext uri="{FF2B5EF4-FFF2-40B4-BE49-F238E27FC236}">
                    <a16:creationId xmlns:a16="http://schemas.microsoft.com/office/drawing/2014/main" id="{3AC8A5A3-1532-4F15-B6F7-99154FF8AA1A}"/>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474274" y="4313656"/>
                <a:ext cx="711200" cy="711200"/>
              </a:xfrm>
              <a:prstGeom prst="rect">
                <a:avLst/>
              </a:prstGeom>
            </p:spPr>
          </p:pic>
        </p:grpSp>
      </p:grpSp>
    </p:spTree>
    <p:custDataLst>
      <p:tags r:id="rId1"/>
    </p:custDataLst>
    <p:extLst>
      <p:ext uri="{BB962C8B-B14F-4D97-AF65-F5344CB8AC3E}">
        <p14:creationId xmlns:p14="http://schemas.microsoft.com/office/powerpoint/2010/main" val="1340540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rtlCol="0">
            <a:noAutofit/>
          </a:bodyPr>
          <a:lstStyle/>
          <a:p>
            <a:pPr rtl="0"/>
            <a:r>
              <a:rPr lang="pt-BR"/>
              <a:t>2. Automatizar o ambiente</a:t>
            </a:r>
          </a:p>
        </p:txBody>
      </p:sp>
      <p:sp>
        <p:nvSpPr>
          <p:cNvPr id="44" name="Content Placeholder 2"/>
          <p:cNvSpPr txBox="1">
            <a:spLocks/>
          </p:cNvSpPr>
          <p:nvPr/>
        </p:nvSpPr>
        <p:spPr>
          <a:xfrm>
            <a:off x="2418700" y="1390181"/>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fontScale="85000" lnSpcReduction="20000"/>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rtl="0">
              <a:spcAft>
                <a:spcPts val="800"/>
              </a:spcAft>
            </a:pPr>
            <a:r>
              <a:rPr lang="pt-BR" sz="3200" i="1" dirty="0">
                <a:latin typeface="Amazon Ember Light" panose="020B0403020204020204" pitchFamily="34" charset="0"/>
                <a:ea typeface="Amazon Ember Light" panose="020B0403020204020204" pitchFamily="34" charset="0"/>
                <a:cs typeface="Amazon Ember Light" panose="020B0403020204020204" pitchFamily="34" charset="0"/>
              </a:rPr>
              <a:t>Sempre que possível, automatize </a:t>
            </a:r>
            <a:r>
              <a:rPr lang="pt-BR" sz="3200" i="1"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3200" i="1"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3200" i="1" dirty="0" smtClean="0">
                <a:latin typeface="Amazon Ember Light" panose="020B0403020204020204" pitchFamily="34" charset="0"/>
                <a:ea typeface="Amazon Ember Light" panose="020B0403020204020204" pitchFamily="34" charset="0"/>
                <a:cs typeface="Amazon Ember Light" panose="020B0403020204020204" pitchFamily="34" charset="0"/>
              </a:rPr>
              <a:t>o </a:t>
            </a:r>
            <a:r>
              <a:rPr lang="pt-BR" sz="3200" i="1" dirty="0">
                <a:latin typeface="Amazon Ember Light" panose="020B0403020204020204" pitchFamily="34" charset="0"/>
                <a:ea typeface="Amazon Ember Light" panose="020B0403020204020204" pitchFamily="34" charset="0"/>
                <a:cs typeface="Amazon Ember Light" panose="020B0403020204020204" pitchFamily="34" charset="0"/>
              </a:rPr>
              <a:t>provisionamento, o encerramento </a:t>
            </a:r>
            <a:r>
              <a:rPr lang="pt-BR" sz="3200" i="1"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3200" i="1"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3200" i="1" dirty="0" smtClean="0">
                <a:latin typeface="Amazon Ember Light" panose="020B0403020204020204" pitchFamily="34" charset="0"/>
                <a:ea typeface="Amazon Ember Light" panose="020B0403020204020204" pitchFamily="34" charset="0"/>
                <a:cs typeface="Amazon Ember Light" panose="020B0403020204020204" pitchFamily="34" charset="0"/>
              </a:rPr>
              <a:t>e </a:t>
            </a:r>
            <a:r>
              <a:rPr lang="pt-BR" sz="3200" i="1" dirty="0">
                <a:latin typeface="Amazon Ember Light" panose="020B0403020204020204" pitchFamily="34" charset="0"/>
                <a:ea typeface="Amazon Ember Light" panose="020B0403020204020204" pitchFamily="34" charset="0"/>
                <a:cs typeface="Amazon Ember Light" panose="020B0403020204020204" pitchFamily="34" charset="0"/>
              </a:rPr>
              <a:t>a configuração dos recursos.</a:t>
            </a:r>
          </a:p>
        </p:txBody>
      </p:sp>
      <p:grpSp>
        <p:nvGrpSpPr>
          <p:cNvPr id="7" name="Group 6" descr="antipattern where users cannot access an application because the EC2 instance that the application is running on crashes. they must manually notify the administrator, who must manually launch and configure a new server.">
            <a:extLst>
              <a:ext uri="{FF2B5EF4-FFF2-40B4-BE49-F238E27FC236}">
                <a16:creationId xmlns:a16="http://schemas.microsoft.com/office/drawing/2014/main" id="{AC251D19-1687-413F-8307-BBD6432C7CD9}"/>
              </a:ext>
            </a:extLst>
          </p:cNvPr>
          <p:cNvGrpSpPr/>
          <p:nvPr/>
        </p:nvGrpSpPr>
        <p:grpSpPr>
          <a:xfrm>
            <a:off x="276136" y="2861714"/>
            <a:ext cx="4589167" cy="3662303"/>
            <a:chOff x="276136" y="2861714"/>
            <a:chExt cx="4589167" cy="3662303"/>
          </a:xfrm>
        </p:grpSpPr>
        <p:sp>
          <p:nvSpPr>
            <p:cNvPr id="15" name="TextBox 14"/>
            <p:cNvSpPr txBox="1"/>
            <p:nvPr/>
          </p:nvSpPr>
          <p:spPr>
            <a:xfrm>
              <a:off x="1818379" y="2861714"/>
              <a:ext cx="2204547" cy="461665"/>
            </a:xfrm>
            <a:prstGeom prst="rect">
              <a:avLst/>
            </a:prstGeom>
            <a:noFill/>
            <a:ln>
              <a:noFill/>
            </a:ln>
            <a:effectLst/>
          </p:spPr>
          <p:txBody>
            <a:bodyPr wrap="square" rtlCol="0">
              <a:spAutoFit/>
            </a:bodyPr>
            <a:lstStyle/>
            <a:p>
              <a:pPr algn="ctr" rtl="0"/>
              <a:r>
                <a:rPr lang="pt-BR" sz="240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p>
          </p:txBody>
        </p:sp>
        <p:grpSp>
          <p:nvGrpSpPr>
            <p:cNvPr id="4" name="Group 3">
              <a:extLst>
                <a:ext uri="{FF2B5EF4-FFF2-40B4-BE49-F238E27FC236}">
                  <a16:creationId xmlns:a16="http://schemas.microsoft.com/office/drawing/2014/main" id="{27F169ED-1237-4980-B8A2-D3600285755F}"/>
                </a:ext>
              </a:extLst>
            </p:cNvPr>
            <p:cNvGrpSpPr/>
            <p:nvPr/>
          </p:nvGrpSpPr>
          <p:grpSpPr>
            <a:xfrm>
              <a:off x="276136" y="3252988"/>
              <a:ext cx="4589167" cy="3271029"/>
              <a:chOff x="276136" y="3252988"/>
              <a:chExt cx="4589167" cy="3271029"/>
            </a:xfrm>
          </p:grpSpPr>
          <p:pic>
            <p:nvPicPr>
              <p:cNvPr id="43" name="Graphic 42">
                <a:extLst>
                  <a:ext uri="{FF2B5EF4-FFF2-40B4-BE49-F238E27FC236}">
                    <a16:creationId xmlns:a16="http://schemas.microsoft.com/office/drawing/2014/main" id="{CC7F58AB-3578-4B81-8E83-51A8C3766E23}"/>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141326" y="3558783"/>
                <a:ext cx="723977" cy="723977"/>
              </a:xfrm>
              <a:prstGeom prst="rect">
                <a:avLst/>
              </a:prstGeom>
            </p:spPr>
          </p:pic>
          <p:pic>
            <p:nvPicPr>
              <p:cNvPr id="42" name="Graphic 41">
                <a:extLst>
                  <a:ext uri="{FF2B5EF4-FFF2-40B4-BE49-F238E27FC236}">
                    <a16:creationId xmlns:a16="http://schemas.microsoft.com/office/drawing/2014/main" id="{73F70C3C-8531-4D19-9803-38A1716A0C2C}"/>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4565" y="3565350"/>
                <a:ext cx="723977" cy="723977"/>
              </a:xfrm>
              <a:prstGeom prst="rect">
                <a:avLst/>
              </a:prstGeom>
            </p:spPr>
          </p:pic>
          <p:sp>
            <p:nvSpPr>
              <p:cNvPr id="22" name="Multiply 21"/>
              <p:cNvSpPr/>
              <p:nvPr/>
            </p:nvSpPr>
            <p:spPr>
              <a:xfrm>
                <a:off x="276136" y="3252988"/>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TextBox 10"/>
              <p:cNvSpPr txBox="1"/>
              <p:nvPr/>
            </p:nvSpPr>
            <p:spPr>
              <a:xfrm>
                <a:off x="1517132" y="3610286"/>
                <a:ext cx="1948882" cy="553998"/>
              </a:xfrm>
              <a:prstGeom prst="rect">
                <a:avLst/>
              </a:prstGeom>
              <a:noFill/>
              <a:effectLst/>
            </p:spPr>
            <p:txBody>
              <a:bodyPr wrap="square" lIns="0" tIns="0" rIns="0" bIns="0" rtlCol="0">
                <a:spAutoFit/>
              </a:bodyPr>
              <a:lstStyle/>
              <a:p>
                <a:pPr algn="ctr" rtl="0"/>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Falhas no servidor de aplicações</a:t>
                </a:r>
              </a:p>
            </p:txBody>
          </p:sp>
          <p:sp>
            <p:nvSpPr>
              <p:cNvPr id="13" name="TextBox 12"/>
              <p:cNvSpPr txBox="1"/>
              <p:nvPr/>
            </p:nvSpPr>
            <p:spPr>
              <a:xfrm>
                <a:off x="1794469" y="4382850"/>
                <a:ext cx="2551061" cy="830997"/>
              </a:xfrm>
              <a:prstGeom prst="rect">
                <a:avLst/>
              </a:prstGeom>
              <a:noFill/>
              <a:effectLst/>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O administrador inicia </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e configura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o novo servidor </a:t>
                </a:r>
                <a:r>
                  <a:rPr lang="pt-BR"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manualmente</a:t>
                </a:r>
              </a:p>
            </p:txBody>
          </p:sp>
          <p:cxnSp>
            <p:nvCxnSpPr>
              <p:cNvPr id="14" name="Straight Arrow Connector 13"/>
              <p:cNvCxnSpPr>
                <a:cxnSpLocks/>
              </p:cNvCxnSpPr>
              <p:nvPr/>
            </p:nvCxnSpPr>
            <p:spPr>
              <a:xfrm flipH="1" flipV="1">
                <a:off x="4490186" y="4434563"/>
                <a:ext cx="9355" cy="71127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a:off x="1666127" y="5629273"/>
                <a:ext cx="2485073" cy="424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1701037" y="5693020"/>
                <a:ext cx="2301900" cy="830997"/>
              </a:xfrm>
              <a:prstGeom prst="rect">
                <a:avLst/>
              </a:prstGeom>
              <a:noFill/>
              <a:effectLst/>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Os usuários notificam o administrador </a:t>
                </a:r>
                <a:r>
                  <a:rPr lang="pt-BR"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manualmente</a:t>
                </a:r>
              </a:p>
            </p:txBody>
          </p:sp>
          <p:cxnSp>
            <p:nvCxnSpPr>
              <p:cNvPr id="56" name="Straight Arrow Connector 55"/>
              <p:cNvCxnSpPr>
                <a:cxnSpLocks/>
              </p:cNvCxnSpPr>
              <p:nvPr/>
            </p:nvCxnSpPr>
            <p:spPr>
              <a:xfrm flipH="1" flipV="1">
                <a:off x="1036971" y="4455997"/>
                <a:ext cx="2137" cy="701852"/>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61" name="Multiply 60"/>
              <p:cNvSpPr/>
              <p:nvPr/>
            </p:nvSpPr>
            <p:spPr>
              <a:xfrm>
                <a:off x="798840" y="4662192"/>
                <a:ext cx="475427" cy="421616"/>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2" name="Graphic 51">
                <a:extLst>
                  <a:ext uri="{FF2B5EF4-FFF2-40B4-BE49-F238E27FC236}">
                    <a16:creationId xmlns:a16="http://schemas.microsoft.com/office/drawing/2014/main" id="{E401589B-5F32-4541-83A6-EF6377EA13F0}"/>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576101" y="5206801"/>
                <a:ext cx="941031" cy="914400"/>
              </a:xfrm>
              <a:prstGeom prst="rect">
                <a:avLst/>
              </a:prstGeom>
            </p:spPr>
          </p:pic>
          <p:pic>
            <p:nvPicPr>
              <p:cNvPr id="54" name="Graphic 53">
                <a:extLst>
                  <a:ext uri="{FF2B5EF4-FFF2-40B4-BE49-F238E27FC236}">
                    <a16:creationId xmlns:a16="http://schemas.microsoft.com/office/drawing/2014/main" id="{55692B26-1A40-4771-9520-10E7FB007348}"/>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179501" y="5297645"/>
                <a:ext cx="640080" cy="640080"/>
              </a:xfrm>
              <a:prstGeom prst="rect">
                <a:avLst/>
              </a:prstGeom>
            </p:spPr>
          </p:pic>
        </p:grpSp>
      </p:grpSp>
      <p:grpSp>
        <p:nvGrpSpPr>
          <p:cNvPr id="8" name="Group 7" descr="best practice where amazon cloudwatch automatically detects an unhealthy instance and automatically notifies the administrator. amazon ec2 auto scaling automatically launches and configures an identical server.">
            <a:extLst>
              <a:ext uri="{FF2B5EF4-FFF2-40B4-BE49-F238E27FC236}">
                <a16:creationId xmlns:a16="http://schemas.microsoft.com/office/drawing/2014/main" id="{A3EB7805-DDE1-46FE-A5D2-0DCBA166A001}"/>
              </a:ext>
            </a:extLst>
          </p:cNvPr>
          <p:cNvGrpSpPr/>
          <p:nvPr/>
        </p:nvGrpSpPr>
        <p:grpSpPr>
          <a:xfrm>
            <a:off x="5239955" y="2328916"/>
            <a:ext cx="7005592" cy="4038248"/>
            <a:chOff x="5239955" y="2328916"/>
            <a:chExt cx="7005592" cy="4038248"/>
          </a:xfrm>
        </p:grpSpPr>
        <p:sp>
          <p:nvSpPr>
            <p:cNvPr id="25" name="TextBox 24"/>
            <p:cNvSpPr txBox="1"/>
            <p:nvPr/>
          </p:nvSpPr>
          <p:spPr>
            <a:xfrm>
              <a:off x="7107426" y="2838993"/>
              <a:ext cx="2204547" cy="461665"/>
            </a:xfrm>
            <a:prstGeom prst="rect">
              <a:avLst/>
            </a:prstGeom>
            <a:noFill/>
            <a:ln>
              <a:noFill/>
            </a:ln>
            <a:effectLst/>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grpSp>
          <p:nvGrpSpPr>
            <p:cNvPr id="6" name="Group 5">
              <a:extLst>
                <a:ext uri="{FF2B5EF4-FFF2-40B4-BE49-F238E27FC236}">
                  <a16:creationId xmlns:a16="http://schemas.microsoft.com/office/drawing/2014/main" id="{19A4AF2E-E0F6-44F3-AF4F-249BE037E2FF}"/>
                </a:ext>
              </a:extLst>
            </p:cNvPr>
            <p:cNvGrpSpPr/>
            <p:nvPr/>
          </p:nvGrpSpPr>
          <p:grpSpPr>
            <a:xfrm>
              <a:off x="5239955" y="2328916"/>
              <a:ext cx="7005592" cy="4038248"/>
              <a:chOff x="5239955" y="2328916"/>
              <a:chExt cx="7005592" cy="4038248"/>
            </a:xfrm>
          </p:grpSpPr>
          <p:pic>
            <p:nvPicPr>
              <p:cNvPr id="48" name="Graphic 47">
                <a:extLst>
                  <a:ext uri="{FF2B5EF4-FFF2-40B4-BE49-F238E27FC236}">
                    <a16:creationId xmlns:a16="http://schemas.microsoft.com/office/drawing/2014/main" id="{337F1C78-48D1-4BCC-88B5-E4102D4C3C65}"/>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88826" y="3560361"/>
                <a:ext cx="723977" cy="723977"/>
              </a:xfrm>
              <a:prstGeom prst="rect">
                <a:avLst/>
              </a:prstGeom>
            </p:spPr>
          </p:pic>
          <p:sp>
            <p:nvSpPr>
              <p:cNvPr id="33" name="Multiply 32"/>
              <p:cNvSpPr/>
              <p:nvPr/>
            </p:nvSpPr>
            <p:spPr>
              <a:xfrm>
                <a:off x="6090398" y="3246443"/>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5" name="Graphic 44">
                <a:extLst>
                  <a:ext uri="{FF2B5EF4-FFF2-40B4-BE49-F238E27FC236}">
                    <a16:creationId xmlns:a16="http://schemas.microsoft.com/office/drawing/2014/main" id="{F6565AAE-FDF5-4EC6-9892-BAF3755B5ECB}"/>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693410" y="3516295"/>
                <a:ext cx="723977" cy="723977"/>
              </a:xfrm>
              <a:prstGeom prst="rect">
                <a:avLst/>
              </a:prstGeom>
            </p:spPr>
          </p:pic>
          <p:sp>
            <p:nvSpPr>
              <p:cNvPr id="29" name="TextBox 28"/>
              <p:cNvSpPr txBox="1"/>
              <p:nvPr/>
            </p:nvSpPr>
            <p:spPr>
              <a:xfrm>
                <a:off x="5352828" y="4472158"/>
                <a:ext cx="2102511" cy="553998"/>
              </a:xfrm>
              <a:prstGeom prst="rect">
                <a:avLst/>
              </a:prstGeom>
              <a:noFill/>
              <a:effectLst/>
            </p:spPr>
            <p:txBody>
              <a:bodyPr wrap="square" lIns="0" tIns="0" rIns="0" bIns="0"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Falhas no servidor de aplicações</a:t>
                </a:r>
              </a:p>
            </p:txBody>
          </p:sp>
          <p:sp>
            <p:nvSpPr>
              <p:cNvPr id="31" name="TextBox 30"/>
              <p:cNvSpPr txBox="1"/>
              <p:nvPr/>
            </p:nvSpPr>
            <p:spPr>
              <a:xfrm>
                <a:off x="5239955" y="5259168"/>
                <a:ext cx="2357436" cy="1107996"/>
              </a:xfrm>
              <a:prstGeom prst="rect">
                <a:avLst/>
              </a:prstGeom>
              <a:noFill/>
              <a:effectLst/>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O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CloudWatch</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automaticamente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detecta instâncias </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não íntegras</a:t>
                </a:r>
                <a:endParaRPr lang="pt-BR"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2" name="Straight Arrow Connector 31"/>
              <p:cNvCxnSpPr>
                <a:cxnSpLocks/>
              </p:cNvCxnSpPr>
              <p:nvPr/>
            </p:nvCxnSpPr>
            <p:spPr>
              <a:xfrm flipV="1">
                <a:off x="8055398" y="4341899"/>
                <a:ext cx="0" cy="892814"/>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a:cxnSpLocks/>
              </p:cNvCxnSpPr>
              <p:nvPr/>
            </p:nvCxnSpPr>
            <p:spPr>
              <a:xfrm flipV="1">
                <a:off x="8363138" y="5515011"/>
                <a:ext cx="2442388" cy="10996"/>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flipH="1" flipV="1">
                <a:off x="7305478" y="4341898"/>
                <a:ext cx="414020" cy="78656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8550920" y="5617867"/>
                <a:ext cx="2182890" cy="553998"/>
              </a:xfrm>
              <a:prstGeom prst="rect">
                <a:avLst/>
              </a:prstGeom>
              <a:noFill/>
              <a:effectLst/>
            </p:spPr>
            <p:txBody>
              <a:bodyPr wrap="square" lIns="0" tIns="0" rIns="0" bIns="0" rtlCol="0">
                <a:spAutoFit/>
              </a:bodyPr>
              <a:lstStyle/>
              <a:p>
                <a:pPr algn="ctr" rtl="0"/>
                <a:r>
                  <a:rPr lang="pt-BR"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Automaticamente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notifica o administrador</a:t>
                </a:r>
              </a:p>
            </p:txBody>
          </p:sp>
          <p:sp>
            <p:nvSpPr>
              <p:cNvPr id="47" name="TextBox 46"/>
              <p:cNvSpPr txBox="1"/>
              <p:nvPr/>
            </p:nvSpPr>
            <p:spPr>
              <a:xfrm>
                <a:off x="8466198" y="3337442"/>
                <a:ext cx="2139859" cy="1384995"/>
              </a:xfrm>
              <a:prstGeom prst="rect">
                <a:avLst/>
              </a:prstGeom>
              <a:noFill/>
              <a:effectLst/>
            </p:spPr>
            <p:txBody>
              <a:bodyPr wrap="square" lIns="0" tIns="0" rIns="0" bIns="0" rtlCol="0">
                <a:spAutoFit/>
              </a:bodyPr>
              <a:lstStyle/>
              <a:p>
                <a:pPr algn="ctr" rtl="0"/>
                <a:r>
                  <a:rPr lang="pt-BR" spc="-2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O </a:t>
                </a:r>
                <a:r>
                  <a:rPr lang="pt-BR" spc="-2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pc="-2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EC2 </a:t>
                </a:r>
                <a:r>
                  <a:rPr lang="pt-BR" spc="-2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pc="-2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pc="-20" dirty="0" smtClean="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Auto </a:t>
                </a:r>
                <a:r>
                  <a:rPr lang="pt-BR" spc="-20" dirty="0" err="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Scaling</a:t>
                </a:r>
                <a:r>
                  <a:rPr lang="pt-BR" spc="-2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automaticamente</a:t>
                </a:r>
                <a:r>
                  <a:rPr lang="pt-BR" spc="-2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inicia e configura um servidor idêntico</a:t>
                </a:r>
                <a:endParaRPr lang="en-US" spc="-20" dirty="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7" name="Straight Arrow Connector 36"/>
              <p:cNvCxnSpPr>
                <a:cxnSpLocks/>
              </p:cNvCxnSpPr>
              <p:nvPr/>
            </p:nvCxnSpPr>
            <p:spPr>
              <a:xfrm flipV="1">
                <a:off x="8344710" y="4576720"/>
                <a:ext cx="2576500" cy="78656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38" name="Picture 37">
                <a:extLst>
                  <a:ext uri="{C183D7F6-B498-43B3-948B-1728B52AA6E4}">
                    <adec:decorative xmlns:adec="http://schemas.microsoft.com/office/drawing/2017/decorative" xmlns=""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8473" y="3878283"/>
                <a:ext cx="647368" cy="750948"/>
              </a:xfrm>
              <a:prstGeom prst="rect">
                <a:avLst/>
              </a:prstGeom>
            </p:spPr>
          </p:pic>
          <p:sp>
            <p:nvSpPr>
              <p:cNvPr id="41" name="TextBox 40"/>
              <p:cNvSpPr txBox="1"/>
              <p:nvPr/>
            </p:nvSpPr>
            <p:spPr>
              <a:xfrm>
                <a:off x="10137754" y="2328916"/>
                <a:ext cx="2107793" cy="1384995"/>
              </a:xfrm>
              <a:prstGeom prst="rect">
                <a:avLst/>
              </a:prstGeom>
              <a:noFill/>
              <a:effectLst/>
            </p:spPr>
            <p:txBody>
              <a:bodyPr wrap="square" lIns="0" tIns="0" rIns="0" bIns="0" rtlCol="0">
                <a:spAutoFit/>
              </a:bodyPr>
              <a:lstStyle/>
              <a:p>
                <a:pPr algn="ctr" rtl="0"/>
                <a:r>
                  <a:rPr lang="pt-BR" spc="-20" dirty="0">
                    <a:solidFill>
                      <a:schemeClr val="accent5"/>
                    </a:solidFill>
                    <a:ea typeface="Amazon Ember" panose="02000000000000000000" pitchFamily="2" charset="0"/>
                    <a:cs typeface="Amazon Ember Light" panose="020B0403020204020204" pitchFamily="34" charset="0"/>
                  </a:rPr>
                  <a:t>Automaticamente</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 registra a ação em uma solução de gerenciamento </a:t>
                </a:r>
                <a:r>
                  <a:rPr lang="pt-BR" spc="-2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pc="-2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pc="-20" dirty="0" smtClean="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alterações</a:t>
                </a:r>
                <a:endParaRPr lang="en-US" spc="-20" dirty="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9" name="Graphic 48">
                <a:extLst>
                  <a:ext uri="{FF2B5EF4-FFF2-40B4-BE49-F238E27FC236}">
                    <a16:creationId xmlns:a16="http://schemas.microsoft.com/office/drawing/2014/main" id="{1E36D1B0-AC27-451D-AB18-152E785DAD1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699798" y="5234713"/>
                <a:ext cx="711200" cy="711200"/>
              </a:xfrm>
              <a:prstGeom prst="rect">
                <a:avLst/>
              </a:prstGeom>
            </p:spPr>
          </p:pic>
          <p:pic>
            <p:nvPicPr>
              <p:cNvPr id="55" name="Graphic 54">
                <a:extLst>
                  <a:ext uri="{FF2B5EF4-FFF2-40B4-BE49-F238E27FC236}">
                    <a16:creationId xmlns:a16="http://schemas.microsoft.com/office/drawing/2014/main" id="{07F07E79-18C7-4F76-9905-5724A42DBF24}"/>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962117" y="5234713"/>
                <a:ext cx="640080" cy="640080"/>
              </a:xfrm>
              <a:prstGeom prst="rect">
                <a:avLst/>
              </a:prstGeom>
            </p:spPr>
          </p:pic>
        </p:grpSp>
      </p:grpSp>
    </p:spTree>
    <p:custDataLst>
      <p:tags r:id="rId1"/>
    </p:custDataLst>
    <p:extLst>
      <p:ext uri="{BB962C8B-B14F-4D97-AF65-F5344CB8AC3E}">
        <p14:creationId xmlns:p14="http://schemas.microsoft.com/office/powerpoint/2010/main" val="9642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8DEB5B-5816-4412-9D94-CA9C3C1460CA}"/>
              </a:ext>
            </a:extLst>
          </p:cNvPr>
          <p:cNvSpPr>
            <a:spLocks noGrp="1"/>
          </p:cNvSpPr>
          <p:nvPr>
            <p:ph type="title"/>
          </p:nvPr>
        </p:nvSpPr>
        <p:spPr/>
        <p:txBody>
          <a:bodyPr rtlCol="0"/>
          <a:lstStyle/>
          <a:p>
            <a:pPr rtl="0"/>
            <a:r>
              <a:rPr lang="pt-BR"/>
              <a:t>3. Tratar recursos como descartáveis</a:t>
            </a:r>
          </a:p>
        </p:txBody>
      </p:sp>
      <p:sp>
        <p:nvSpPr>
          <p:cNvPr id="12" name="Content Placeholder 2">
            <a:extLst>
              <a:ext uri="{FF2B5EF4-FFF2-40B4-BE49-F238E27FC236}">
                <a16:creationId xmlns:a16="http://schemas.microsoft.com/office/drawing/2014/main" id="{09D2CB3F-3643-43DF-8FEF-6A3E754836DB}"/>
              </a:ext>
            </a:extLst>
          </p:cNvPr>
          <p:cNvSpPr txBox="1">
            <a:spLocks/>
          </p:cNvSpPr>
          <p:nvPr/>
        </p:nvSpPr>
        <p:spPr>
          <a:xfrm>
            <a:off x="2774639" y="1351156"/>
            <a:ext cx="65433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lang="pt-BR" i="1">
                <a:latin typeface="Amazon Ember Light" panose="020B0403020204020204" pitchFamily="34" charset="0"/>
                <a:ea typeface="Amazon Ember Light" panose="020B0403020204020204" pitchFamily="34" charset="0"/>
                <a:cs typeface="Amazon Ember Light" panose="020B0403020204020204" pitchFamily="34" charset="0"/>
              </a:rPr>
              <a:t>Aproveite a natureza de provisão dinâmica da computação em nuvem.</a:t>
            </a:r>
          </a:p>
        </p:txBody>
      </p:sp>
      <p:sp>
        <p:nvSpPr>
          <p:cNvPr id="10" name="TextBox 9">
            <a:extLst>
              <a:ext uri="{FF2B5EF4-FFF2-40B4-BE49-F238E27FC236}">
                <a16:creationId xmlns:a16="http://schemas.microsoft.com/office/drawing/2014/main" id="{1C5B65E0-3593-488E-9BCA-0F7AA6FED5AE}"/>
              </a:ext>
            </a:extLst>
          </p:cNvPr>
          <p:cNvSpPr txBox="1"/>
          <p:nvPr/>
        </p:nvSpPr>
        <p:spPr>
          <a:xfrm>
            <a:off x="2085687" y="3061433"/>
            <a:ext cx="2204547" cy="461665"/>
          </a:xfrm>
          <a:prstGeom prst="rect">
            <a:avLst/>
          </a:prstGeom>
          <a:noFill/>
          <a:ln>
            <a:noFill/>
          </a:ln>
          <a:effectLst/>
        </p:spPr>
        <p:txBody>
          <a:bodyPr wrap="square" rtlCol="0">
            <a:spAutoFit/>
          </a:bodyPr>
          <a:lstStyle/>
          <a:p>
            <a:pPr algn="ctr" rtl="0"/>
            <a:r>
              <a:rPr lang="pt-BR" sz="240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p>
        </p:txBody>
      </p:sp>
      <p:sp>
        <p:nvSpPr>
          <p:cNvPr id="6" name="Content Placeholder 5">
            <a:extLst>
              <a:ext uri="{FF2B5EF4-FFF2-40B4-BE49-F238E27FC236}">
                <a16:creationId xmlns:a16="http://schemas.microsoft.com/office/drawing/2014/main" id="{E664DDC5-4304-4155-98F3-2613A8B664B4}"/>
              </a:ext>
            </a:extLst>
          </p:cNvPr>
          <p:cNvSpPr>
            <a:spLocks noGrp="1"/>
          </p:cNvSpPr>
          <p:nvPr>
            <p:ph idx="1"/>
          </p:nvPr>
        </p:nvSpPr>
        <p:spPr>
          <a:xfrm>
            <a:off x="450144" y="3676443"/>
            <a:ext cx="5504688" cy="2336430"/>
          </a:xfrm>
        </p:spPr>
        <p:txBody>
          <a:bodyPr rtlCol="0"/>
          <a:lstStyle/>
          <a:p>
            <a:pPr rtl="0"/>
            <a:r>
              <a:rPr lang="pt-BR" sz="2000" dirty="0"/>
              <a:t>Com o passar do tempo, diferentes servidores são configurados de modos distintos</a:t>
            </a:r>
          </a:p>
          <a:p>
            <a:pPr rtl="0"/>
            <a:r>
              <a:rPr lang="pt-BR" sz="2000" dirty="0"/>
              <a:t>Os recursos são executados mesmo quando não são necessários</a:t>
            </a:r>
          </a:p>
          <a:p>
            <a:pPr rtl="0"/>
            <a:r>
              <a:rPr lang="pt-BR" sz="2000" dirty="0"/>
              <a:t>Os endereços IP codificados prejudicam </a:t>
            </a:r>
            <a:r>
              <a:rPr lang="pt-BR" sz="2000" dirty="0" smtClean="0"/>
              <a:t>a flexibilidade</a:t>
            </a:r>
            <a:endParaRPr lang="pt-BR" sz="2000" dirty="0"/>
          </a:p>
          <a:p>
            <a:pPr rtl="0"/>
            <a:r>
              <a:rPr lang="pt-BR" sz="2000" dirty="0"/>
              <a:t>Pode ser difícil ou inoportuno testar novas atualizações com o hardware em uso</a:t>
            </a:r>
          </a:p>
        </p:txBody>
      </p:sp>
      <p:sp>
        <p:nvSpPr>
          <p:cNvPr id="11" name="TextBox 10">
            <a:extLst>
              <a:ext uri="{FF2B5EF4-FFF2-40B4-BE49-F238E27FC236}">
                <a16:creationId xmlns:a16="http://schemas.microsoft.com/office/drawing/2014/main" id="{1D51EE91-1B66-4F04-8C94-C02F00C577BF}"/>
              </a:ext>
            </a:extLst>
          </p:cNvPr>
          <p:cNvSpPr txBox="1"/>
          <p:nvPr/>
        </p:nvSpPr>
        <p:spPr>
          <a:xfrm>
            <a:off x="7583484" y="3061433"/>
            <a:ext cx="2204547" cy="461665"/>
          </a:xfrm>
          <a:prstGeom prst="rect">
            <a:avLst/>
          </a:prstGeom>
          <a:noFill/>
          <a:ln>
            <a:noFill/>
          </a:ln>
          <a:effectLst/>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sp>
        <p:nvSpPr>
          <p:cNvPr id="7" name="Content Placeholder 6">
            <a:extLst>
              <a:ext uri="{FF2B5EF4-FFF2-40B4-BE49-F238E27FC236}">
                <a16:creationId xmlns:a16="http://schemas.microsoft.com/office/drawing/2014/main" id="{4DC09220-1370-47C9-993B-5C62B538AE38}"/>
              </a:ext>
            </a:extLst>
          </p:cNvPr>
          <p:cNvSpPr>
            <a:spLocks noGrp="1"/>
          </p:cNvSpPr>
          <p:nvPr>
            <p:ph idx="13"/>
          </p:nvPr>
        </p:nvSpPr>
        <p:spPr>
          <a:xfrm>
            <a:off x="6277356" y="3672496"/>
            <a:ext cx="5504688" cy="2336430"/>
          </a:xfrm>
        </p:spPr>
        <p:txBody>
          <a:bodyPr rtlCol="0"/>
          <a:lstStyle/>
          <a:p>
            <a:pPr rtl="0"/>
            <a:r>
              <a:rPr lang="pt-BR" sz="2000" dirty="0"/>
              <a:t>Automatizar a implantação de novos recursos com configurações </a:t>
            </a:r>
            <a:r>
              <a:rPr lang="pt-BR" sz="2000" dirty="0" smtClean="0"/>
              <a:t>idênticas</a:t>
            </a:r>
            <a:endParaRPr lang="pt-BR" sz="2000" dirty="0"/>
          </a:p>
          <a:p>
            <a:pPr rtl="0"/>
            <a:r>
              <a:rPr lang="pt-BR" sz="2000" dirty="0"/>
              <a:t>Encerrar recursos que não estão em uso</a:t>
            </a:r>
          </a:p>
          <a:p>
            <a:pPr rtl="0"/>
            <a:r>
              <a:rPr lang="pt-BR" sz="2000" dirty="0"/>
              <a:t>Alternar para novos endereços </a:t>
            </a:r>
            <a:r>
              <a:rPr lang="pt-BR" sz="2000" dirty="0" smtClean="0"/>
              <a:t>IP automaticamente</a:t>
            </a:r>
            <a:endParaRPr lang="pt-BR" sz="2000" dirty="0"/>
          </a:p>
          <a:p>
            <a:pPr rtl="0"/>
            <a:r>
              <a:rPr lang="pt-BR" sz="2000" dirty="0"/>
              <a:t>Testar atualizações em novos recursos e depois substituir os antigos pelos atualizados</a:t>
            </a:r>
          </a:p>
        </p:txBody>
      </p:sp>
    </p:spTree>
    <p:custDataLst>
      <p:tags r:id="rId1"/>
    </p:custDataLst>
    <p:extLst>
      <p:ext uri="{BB962C8B-B14F-4D97-AF65-F5344CB8AC3E}">
        <p14:creationId xmlns:p14="http://schemas.microsoft.com/office/powerpoint/2010/main" val="3768251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a:spLocks noGrp="1"/>
          </p:cNvSpPr>
          <p:nvPr>
            <p:ph type="title"/>
          </p:nvPr>
        </p:nvSpPr>
        <p:spPr/>
        <p:txBody>
          <a:bodyPr rtlCol="0">
            <a:noAutofit/>
          </a:bodyPr>
          <a:lstStyle/>
          <a:p>
            <a:pPr rtl="0"/>
            <a:r>
              <a:rPr lang="pt-BR"/>
              <a:t>4. Usar componentes com baixo acoplamento</a:t>
            </a:r>
          </a:p>
        </p:txBody>
      </p:sp>
      <p:sp>
        <p:nvSpPr>
          <p:cNvPr id="3" name="Content Placeholder 2"/>
          <p:cNvSpPr>
            <a:spLocks noGrp="1"/>
          </p:cNvSpPr>
          <p:nvPr>
            <p:ph idx="4294967295"/>
          </p:nvPr>
        </p:nvSpPr>
        <p:spPr>
          <a:xfrm>
            <a:off x="2950369" y="1412875"/>
            <a:ext cx="6291263"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p>
            <a:pPr marL="0" indent="0" algn="ctr" rtl="0">
              <a:spcAft>
                <a:spcPts val="800"/>
              </a:spcAft>
              <a:buNone/>
            </a:pPr>
            <a:r>
              <a:rPr lang="pt-BR" i="1">
                <a:latin typeface="Amazon Ember Light" panose="020B0403020204020204" pitchFamily="34" charset="0"/>
                <a:ea typeface="Amazon Ember Light" panose="020B0403020204020204" pitchFamily="34" charset="0"/>
                <a:cs typeface="Amazon Ember Light" panose="020B0403020204020204" pitchFamily="34" charset="0"/>
              </a:rPr>
              <a:t>Projete arquiteturas com componentes independentes.</a:t>
            </a:r>
          </a:p>
        </p:txBody>
      </p:sp>
      <p:sp>
        <p:nvSpPr>
          <p:cNvPr id="129" name="TextBox 128"/>
          <p:cNvSpPr txBox="1"/>
          <p:nvPr/>
        </p:nvSpPr>
        <p:spPr>
          <a:xfrm>
            <a:off x="1960706" y="2939495"/>
            <a:ext cx="2174589" cy="461665"/>
          </a:xfrm>
          <a:prstGeom prst="rect">
            <a:avLst/>
          </a:prstGeom>
          <a:noFill/>
        </p:spPr>
        <p:txBody>
          <a:bodyPr wrap="square" rtlCol="0">
            <a:spAutoFit/>
          </a:bodyPr>
          <a:lstStyle/>
          <a:p>
            <a:pPr algn="ctr" rtl="0"/>
            <a:r>
              <a:rPr lang="pt-BR" sz="2400" dirty="0" err="1">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endParaRPr lang="pt-BR"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p:cNvSpPr txBox="1"/>
          <p:nvPr/>
        </p:nvSpPr>
        <p:spPr>
          <a:xfrm>
            <a:off x="1356360" y="5636866"/>
            <a:ext cx="3383280" cy="666977"/>
          </a:xfrm>
          <a:prstGeom prst="rect">
            <a:avLst/>
          </a:prstGeom>
          <a:solidFill>
            <a:schemeClr val="accent4">
              <a:lumMod val="20000"/>
              <a:lumOff val="80000"/>
            </a:schemeClr>
          </a:solidFill>
          <a:ln>
            <a:solidFill>
              <a:schemeClr val="tx1"/>
            </a:solidFill>
          </a:ln>
        </p:spPr>
        <p:txBody>
          <a:bodyPr wrap="square" lIns="0" rIns="0" rtlCol="0" anchor="b">
            <a:spAutoFit/>
          </a:bodyPr>
          <a:lstStyle/>
          <a:p>
            <a:pPr algn="ctr" rtl="0"/>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Servidores Web </a:t>
            </a:r>
            <a:r>
              <a:rPr lang="pt-BR" spc="-2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bem acoplados </a:t>
            </a:r>
            <a:r>
              <a:rPr lang="pt-BR" spc="-20" dirty="0" smtClean="0">
                <a:latin typeface="Amazon Ember Light" panose="020B0403020204020204" pitchFamily="34" charset="0"/>
                <a:ea typeface="Amazon Ember Light" panose="020B0403020204020204" pitchFamily="34" charset="0"/>
                <a:cs typeface="Amazon Ember Light" panose="020B0403020204020204" pitchFamily="34" charset="0"/>
              </a:rPr>
              <a:t>a servidores de aplicações</a:t>
            </a:r>
            <a:endParaRPr lang="pt-BR"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Rectangle 88"/>
          <p:cNvSpPr/>
          <p:nvPr/>
        </p:nvSpPr>
        <p:spPr>
          <a:xfrm>
            <a:off x="1356360" y="3466960"/>
            <a:ext cx="3383280" cy="640080"/>
          </a:xfrm>
          <a:prstGeom prst="rect">
            <a:avLst/>
          </a:prstGeom>
          <a:solidFill>
            <a:schemeClr val="accent4">
              <a:lumMod val="20000"/>
              <a:lumOff val="80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Rectangle 89"/>
          <p:cNvSpPr/>
          <p:nvPr/>
        </p:nvSpPr>
        <p:spPr>
          <a:xfrm>
            <a:off x="1356360" y="4922350"/>
            <a:ext cx="3383280" cy="640080"/>
          </a:xfrm>
          <a:prstGeom prst="rect">
            <a:avLst/>
          </a:prstGeom>
          <a:solidFill>
            <a:schemeClr val="accent5">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TextBox 96"/>
          <p:cNvSpPr txBox="1"/>
          <p:nvPr/>
        </p:nvSpPr>
        <p:spPr>
          <a:xfrm>
            <a:off x="3395076" y="3514199"/>
            <a:ext cx="1303446" cy="615553"/>
          </a:xfrm>
          <a:prstGeom prst="rect">
            <a:avLst/>
          </a:prstGeom>
          <a:noFill/>
        </p:spPr>
        <p:txBody>
          <a:bodyPr wrap="square" rtlCol="0" anchor="b">
            <a:spAutoFit/>
          </a:bodyPr>
          <a:lstStyle/>
          <a:p>
            <a:pPr algn="r" rtl="0"/>
            <a:r>
              <a:rPr lang="pt-BR" sz="1700" dirty="0">
                <a:latin typeface="Amazon Ember Light" panose="020B0403020204020204" pitchFamily="34" charset="0"/>
                <a:ea typeface="Amazon Ember Light" panose="020B0403020204020204" pitchFamily="34" charset="0"/>
                <a:cs typeface="Amazon Ember Light" panose="020B0403020204020204" pitchFamily="34" charset="0"/>
              </a:rPr>
              <a:t>Servidores Web</a:t>
            </a:r>
          </a:p>
        </p:txBody>
      </p:sp>
      <p:sp>
        <p:nvSpPr>
          <p:cNvPr id="98" name="TextBox 97"/>
          <p:cNvSpPr txBox="1"/>
          <p:nvPr/>
        </p:nvSpPr>
        <p:spPr>
          <a:xfrm>
            <a:off x="3085653" y="4932112"/>
            <a:ext cx="1653987" cy="615553"/>
          </a:xfrm>
          <a:prstGeom prst="rect">
            <a:avLst/>
          </a:prstGeom>
          <a:noFill/>
        </p:spPr>
        <p:txBody>
          <a:bodyPr wrap="square" rtlCol="0" anchor="b">
            <a:spAutoFit/>
          </a:bodyPr>
          <a:lstStyle/>
          <a:p>
            <a:pPr algn="r" rtl="0"/>
            <a:r>
              <a:rPr lang="pt-BR" sz="1700" spc="-20" dirty="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a:t>
            </a:r>
          </a:p>
        </p:txBody>
      </p:sp>
      <p:cxnSp>
        <p:nvCxnSpPr>
          <p:cNvPr id="99" name="Straight Connector 98"/>
          <p:cNvCxnSpPr>
            <a:cxnSpLocks/>
          </p:cNvCxnSpPr>
          <p:nvPr/>
        </p:nvCxnSpPr>
        <p:spPr>
          <a:xfrm>
            <a:off x="2016307"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cxnSpLocks/>
          </p:cNvCxnSpPr>
          <p:nvPr/>
        </p:nvCxnSpPr>
        <p:spPr>
          <a:xfrm>
            <a:off x="3085652"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cxnSpLocks/>
          </p:cNvCxnSpPr>
          <p:nvPr/>
        </p:nvCxnSpPr>
        <p:spPr>
          <a:xfrm>
            <a:off x="2550979"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cxnSpLocks/>
          </p:cNvCxnSpPr>
          <p:nvPr/>
        </p:nvCxnSpPr>
        <p:spPr>
          <a:xfrm>
            <a:off x="2016307" y="4051858"/>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cxnSpLocks/>
          </p:cNvCxnSpPr>
          <p:nvPr/>
        </p:nvCxnSpPr>
        <p:spPr>
          <a:xfrm>
            <a:off x="2016308" y="4051858"/>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cxnSpLocks/>
          </p:cNvCxnSpPr>
          <p:nvPr/>
        </p:nvCxnSpPr>
        <p:spPr>
          <a:xfrm flipH="1">
            <a:off x="2016307" y="4051858"/>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cxnSpLocks/>
          </p:cNvCxnSpPr>
          <p:nvPr/>
        </p:nvCxnSpPr>
        <p:spPr>
          <a:xfrm>
            <a:off x="2550980" y="4051858"/>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cxnSpLocks/>
          </p:cNvCxnSpPr>
          <p:nvPr/>
        </p:nvCxnSpPr>
        <p:spPr>
          <a:xfrm flipH="1">
            <a:off x="2550980" y="4051858"/>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cxnSpLocks/>
          </p:cNvCxnSpPr>
          <p:nvPr/>
        </p:nvCxnSpPr>
        <p:spPr>
          <a:xfrm flipH="1">
            <a:off x="2016308" y="4051858"/>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47" name="Graphic 46">
            <a:extLst>
              <a:ext uri="{FF2B5EF4-FFF2-40B4-BE49-F238E27FC236}">
                <a16:creationId xmlns:a16="http://schemas.microsoft.com/office/drawing/2014/main" id="{48AD5B9D-04E1-4684-B954-81F04139987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94866" y="3560713"/>
            <a:ext cx="469900" cy="469900"/>
          </a:xfrm>
          <a:prstGeom prst="rect">
            <a:avLst/>
          </a:prstGeom>
        </p:spPr>
      </p:pic>
      <p:pic>
        <p:nvPicPr>
          <p:cNvPr id="49" name="Graphic 48">
            <a:extLst>
              <a:ext uri="{FF2B5EF4-FFF2-40B4-BE49-F238E27FC236}">
                <a16:creationId xmlns:a16="http://schemas.microsoft.com/office/drawing/2014/main" id="{1D933BDB-E3CA-4725-A08E-7CFD9693ADD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28270" y="3560713"/>
            <a:ext cx="469900" cy="469900"/>
          </a:xfrm>
          <a:prstGeom prst="rect">
            <a:avLst/>
          </a:prstGeom>
        </p:spPr>
      </p:pic>
      <p:pic>
        <p:nvPicPr>
          <p:cNvPr id="50" name="Graphic 49">
            <a:extLst>
              <a:ext uri="{FF2B5EF4-FFF2-40B4-BE49-F238E27FC236}">
                <a16:creationId xmlns:a16="http://schemas.microsoft.com/office/drawing/2014/main" id="{C6ACD33A-2CA1-4783-9FE2-28C7EEF6F68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61673" y="3560713"/>
            <a:ext cx="469900" cy="469900"/>
          </a:xfrm>
          <a:prstGeom prst="rect">
            <a:avLst/>
          </a:prstGeom>
        </p:spPr>
      </p:pic>
      <p:pic>
        <p:nvPicPr>
          <p:cNvPr id="51" name="Graphic 50">
            <a:extLst>
              <a:ext uri="{FF2B5EF4-FFF2-40B4-BE49-F238E27FC236}">
                <a16:creationId xmlns:a16="http://schemas.microsoft.com/office/drawing/2014/main" id="{F1C07A67-00C1-4F5C-8738-F848813115A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94864" y="5029296"/>
            <a:ext cx="469900" cy="469900"/>
          </a:xfrm>
          <a:prstGeom prst="rect">
            <a:avLst/>
          </a:prstGeom>
        </p:spPr>
      </p:pic>
      <p:pic>
        <p:nvPicPr>
          <p:cNvPr id="52" name="Graphic 51">
            <a:extLst>
              <a:ext uri="{FF2B5EF4-FFF2-40B4-BE49-F238E27FC236}">
                <a16:creationId xmlns:a16="http://schemas.microsoft.com/office/drawing/2014/main" id="{F1A88233-2D7D-4B17-9E5A-3B18ADB675F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28268" y="5029296"/>
            <a:ext cx="469900" cy="469900"/>
          </a:xfrm>
          <a:prstGeom prst="rect">
            <a:avLst/>
          </a:prstGeom>
        </p:spPr>
      </p:pic>
      <p:pic>
        <p:nvPicPr>
          <p:cNvPr id="53" name="Graphic 52">
            <a:extLst>
              <a:ext uri="{FF2B5EF4-FFF2-40B4-BE49-F238E27FC236}">
                <a16:creationId xmlns:a16="http://schemas.microsoft.com/office/drawing/2014/main" id="{D00E4856-8C51-4F20-A908-051B9C32FD7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61671" y="5029296"/>
            <a:ext cx="469900" cy="469900"/>
          </a:xfrm>
          <a:prstGeom prst="rect">
            <a:avLst/>
          </a:prstGeom>
        </p:spPr>
      </p:pic>
      <p:sp>
        <p:nvSpPr>
          <p:cNvPr id="125" name="TextBox 124"/>
          <p:cNvSpPr txBox="1"/>
          <p:nvPr/>
        </p:nvSpPr>
        <p:spPr>
          <a:xfrm>
            <a:off x="8056707" y="2939495"/>
            <a:ext cx="2369338" cy="461665"/>
          </a:xfrm>
          <a:prstGeom prst="rect">
            <a:avLst/>
          </a:prstGeom>
          <a:noFill/>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sp>
        <p:nvSpPr>
          <p:cNvPr id="107" name="Rectangle 106"/>
          <p:cNvSpPr/>
          <p:nvPr/>
        </p:nvSpPr>
        <p:spPr>
          <a:xfrm>
            <a:off x="7278606" y="3471310"/>
            <a:ext cx="3665340" cy="640080"/>
          </a:xfrm>
          <a:prstGeom prst="rect">
            <a:avLst/>
          </a:prstGeom>
          <a:solidFill>
            <a:schemeClr val="accent4">
              <a:lumMod val="20000"/>
              <a:lumOff val="80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ectangle 107"/>
          <p:cNvSpPr/>
          <p:nvPr/>
        </p:nvSpPr>
        <p:spPr>
          <a:xfrm>
            <a:off x="7278605" y="4922351"/>
            <a:ext cx="3665341" cy="640080"/>
          </a:xfrm>
          <a:prstGeom prst="rect">
            <a:avLst/>
          </a:prstGeom>
          <a:solidFill>
            <a:schemeClr val="accent5">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TextBox 114"/>
          <p:cNvSpPr txBox="1"/>
          <p:nvPr/>
        </p:nvSpPr>
        <p:spPr>
          <a:xfrm>
            <a:off x="9571810" y="3506580"/>
            <a:ext cx="1372136" cy="615553"/>
          </a:xfrm>
          <a:prstGeom prst="rect">
            <a:avLst/>
          </a:prstGeom>
          <a:noFill/>
        </p:spPr>
        <p:txBody>
          <a:bodyPr wrap="square" rtlCol="0" anchor="b">
            <a:spAutoFit/>
          </a:bodyPr>
          <a:lstStyle/>
          <a:p>
            <a:pPr algn="r" rtl="0"/>
            <a:r>
              <a:rPr lang="pt-BR" sz="1700">
                <a:latin typeface="Amazon Ember Light" panose="020B0403020204020204" pitchFamily="34" charset="0"/>
                <a:ea typeface="Amazon Ember Light" panose="020B0403020204020204" pitchFamily="34" charset="0"/>
                <a:cs typeface="Amazon Ember Light" panose="020B0403020204020204" pitchFamily="34" charset="0"/>
              </a:rPr>
              <a:t>Servidores Web</a:t>
            </a:r>
          </a:p>
        </p:txBody>
      </p:sp>
      <p:sp>
        <p:nvSpPr>
          <p:cNvPr id="116" name="TextBox 115"/>
          <p:cNvSpPr txBox="1"/>
          <p:nvPr/>
        </p:nvSpPr>
        <p:spPr>
          <a:xfrm>
            <a:off x="9304932" y="4901334"/>
            <a:ext cx="1620733" cy="640080"/>
          </a:xfrm>
          <a:prstGeom prst="rect">
            <a:avLst/>
          </a:prstGeom>
          <a:noFill/>
        </p:spPr>
        <p:txBody>
          <a:bodyPr wrap="square" rtlCol="0" anchor="b">
            <a:spAutoFit/>
          </a:bodyPr>
          <a:lstStyle/>
          <a:p>
            <a:pPr algn="r" rtl="0"/>
            <a:r>
              <a:rPr lang="pt-BR" sz="170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a:t>
            </a:r>
          </a:p>
        </p:txBody>
      </p:sp>
      <p:cxnSp>
        <p:nvCxnSpPr>
          <p:cNvPr id="117" name="Straight Connector 116"/>
          <p:cNvCxnSpPr>
            <a:cxnSpLocks/>
          </p:cNvCxnSpPr>
          <p:nvPr/>
        </p:nvCxnSpPr>
        <p:spPr>
          <a:xfrm>
            <a:off x="7965437" y="4051859"/>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cxnSpLocks/>
          </p:cNvCxnSpPr>
          <p:nvPr/>
        </p:nvCxnSpPr>
        <p:spPr>
          <a:xfrm flipH="1">
            <a:off x="8515636" y="4051859"/>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cxnSpLocks/>
          </p:cNvCxnSpPr>
          <p:nvPr/>
        </p:nvCxnSpPr>
        <p:spPr>
          <a:xfrm flipV="1">
            <a:off x="7965437" y="4706938"/>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cxnSpLocks/>
          </p:cNvCxnSpPr>
          <p:nvPr/>
        </p:nvCxnSpPr>
        <p:spPr>
          <a:xfrm flipH="1" flipV="1">
            <a:off x="8515635" y="4706938"/>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cxnSpLocks/>
          </p:cNvCxnSpPr>
          <p:nvPr/>
        </p:nvCxnSpPr>
        <p:spPr>
          <a:xfrm flipH="1" flipV="1">
            <a:off x="8515636" y="4706938"/>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flipH="1">
            <a:off x="7278604" y="5636867"/>
            <a:ext cx="3665341" cy="666977"/>
          </a:xfrm>
          <a:prstGeom prst="rect">
            <a:avLst/>
          </a:prstGeom>
          <a:solidFill>
            <a:schemeClr val="accent4">
              <a:lumMod val="20000"/>
              <a:lumOff val="80000"/>
            </a:schemeClr>
          </a:solidFill>
          <a:ln>
            <a:solidFill>
              <a:schemeClr val="tx1"/>
            </a:solidFill>
          </a:ln>
        </p:spPr>
        <p:txBody>
          <a:bodyPr wrap="square" rtlCol="0" anchor="b">
            <a:spAutoFit/>
          </a:bodyPr>
          <a:lstStyle/>
          <a:p>
            <a:pPr algn="ctr" rtl="0"/>
            <a:r>
              <a:rPr lang="pt-BR">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Desacoplados</a:t>
            </a:r>
            <a:r>
              <a:rPr lang="pt-BR">
                <a:solidFill>
                  <a:srgbClr val="008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a:latin typeface="Amazon Ember Light" panose="020B0403020204020204" pitchFamily="34" charset="0"/>
                <a:ea typeface="Amazon Ember Light" panose="020B0403020204020204" pitchFamily="34" charset="0"/>
                <a:cs typeface="Amazon Ember Light" panose="020B0403020204020204" pitchFamily="34" charset="0"/>
              </a:rPr>
              <a:t>com um balanceador de carga</a:t>
            </a:r>
          </a:p>
        </p:txBody>
      </p:sp>
      <p:sp>
        <p:nvSpPr>
          <p:cNvPr id="124" name="TextBox 123"/>
          <p:cNvSpPr txBox="1"/>
          <p:nvPr/>
        </p:nvSpPr>
        <p:spPr>
          <a:xfrm>
            <a:off x="8814837" y="4341396"/>
            <a:ext cx="2194560" cy="323165"/>
          </a:xfrm>
          <a:prstGeom prst="rect">
            <a:avLst/>
          </a:prstGeom>
          <a:noFill/>
        </p:spPr>
        <p:txBody>
          <a:bodyPr wrap="square" rtlCol="0">
            <a:spAutoFit/>
          </a:bodyPr>
          <a:lstStyle/>
          <a:p>
            <a:pPr algn="ctr" rtl="0"/>
            <a:r>
              <a:rPr lang="pt-BR" sz="1500" dirty="0" err="1">
                <a:latin typeface="Amazon Ember Light" panose="020B0403020204020204" pitchFamily="34" charset="0"/>
                <a:ea typeface="Amazon Ember Light" panose="020B0403020204020204" pitchFamily="34" charset="0"/>
                <a:cs typeface="Amazon Ember Light" panose="020B0403020204020204" pitchFamily="34" charset="0"/>
              </a:rPr>
              <a:t>Elastic</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500" dirty="0" err="1">
                <a:latin typeface="Amazon Ember Light" panose="020B0403020204020204" pitchFamily="34" charset="0"/>
                <a:ea typeface="Amazon Ember Light" panose="020B0403020204020204" pitchFamily="34" charset="0"/>
                <a:cs typeface="Amazon Ember Light" panose="020B0403020204020204" pitchFamily="34" charset="0"/>
              </a:rPr>
              <a:t>Load</a:t>
            </a:r>
            <a:r>
              <a:rPr lang="pt-BR" sz="15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500" dirty="0" err="1">
                <a:latin typeface="Amazon Ember Light" panose="020B0403020204020204" pitchFamily="34" charset="0"/>
                <a:ea typeface="Amazon Ember Light" panose="020B0403020204020204" pitchFamily="34" charset="0"/>
                <a:cs typeface="Amazon Ember Light" panose="020B0403020204020204" pitchFamily="34" charset="0"/>
              </a:rPr>
              <a:t>Balancing</a:t>
            </a:r>
            <a:endParaRPr lang="pt-BR" sz="15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7" name="Straight Connector 126"/>
          <p:cNvCxnSpPr>
            <a:cxnSpLocks/>
          </p:cNvCxnSpPr>
          <p:nvPr/>
        </p:nvCxnSpPr>
        <p:spPr>
          <a:xfrm flipV="1">
            <a:off x="8515635" y="4051859"/>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pic>
        <p:nvPicPr>
          <p:cNvPr id="54" name="Graphic 53">
            <a:extLst>
              <a:ext uri="{FF2B5EF4-FFF2-40B4-BE49-F238E27FC236}">
                <a16:creationId xmlns:a16="http://schemas.microsoft.com/office/drawing/2014/main" id="{4422B43F-808C-4054-B207-C8CEC4F974A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49945" y="3560713"/>
            <a:ext cx="469900" cy="469900"/>
          </a:xfrm>
          <a:prstGeom prst="rect">
            <a:avLst/>
          </a:prstGeom>
        </p:spPr>
      </p:pic>
      <p:pic>
        <p:nvPicPr>
          <p:cNvPr id="55" name="Graphic 54">
            <a:extLst>
              <a:ext uri="{FF2B5EF4-FFF2-40B4-BE49-F238E27FC236}">
                <a16:creationId xmlns:a16="http://schemas.microsoft.com/office/drawing/2014/main" id="{B2A89B63-2222-4B68-A626-5282A9B92F5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283349" y="3560713"/>
            <a:ext cx="469900" cy="469900"/>
          </a:xfrm>
          <a:prstGeom prst="rect">
            <a:avLst/>
          </a:prstGeom>
        </p:spPr>
      </p:pic>
      <p:pic>
        <p:nvPicPr>
          <p:cNvPr id="56" name="Graphic 55">
            <a:extLst>
              <a:ext uri="{FF2B5EF4-FFF2-40B4-BE49-F238E27FC236}">
                <a16:creationId xmlns:a16="http://schemas.microsoft.com/office/drawing/2014/main" id="{75904665-3651-4B4E-B6A0-CB7ED396DC4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16752" y="3560713"/>
            <a:ext cx="469900" cy="469900"/>
          </a:xfrm>
          <a:prstGeom prst="rect">
            <a:avLst/>
          </a:prstGeom>
        </p:spPr>
      </p:pic>
      <p:pic>
        <p:nvPicPr>
          <p:cNvPr id="57" name="Graphic 56">
            <a:extLst>
              <a:ext uri="{FF2B5EF4-FFF2-40B4-BE49-F238E27FC236}">
                <a16:creationId xmlns:a16="http://schemas.microsoft.com/office/drawing/2014/main" id="{21684075-23AD-418E-A138-682AAC25F3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49943" y="5029296"/>
            <a:ext cx="469900" cy="469900"/>
          </a:xfrm>
          <a:prstGeom prst="rect">
            <a:avLst/>
          </a:prstGeom>
        </p:spPr>
      </p:pic>
      <p:pic>
        <p:nvPicPr>
          <p:cNvPr id="58" name="Graphic 57">
            <a:extLst>
              <a:ext uri="{FF2B5EF4-FFF2-40B4-BE49-F238E27FC236}">
                <a16:creationId xmlns:a16="http://schemas.microsoft.com/office/drawing/2014/main" id="{E8DD913F-108F-496B-9303-974156949F7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283347" y="5029296"/>
            <a:ext cx="469900" cy="469900"/>
          </a:xfrm>
          <a:prstGeom prst="rect">
            <a:avLst/>
          </a:prstGeom>
        </p:spPr>
      </p:pic>
      <p:pic>
        <p:nvPicPr>
          <p:cNvPr id="59" name="Graphic 58">
            <a:extLst>
              <a:ext uri="{FF2B5EF4-FFF2-40B4-BE49-F238E27FC236}">
                <a16:creationId xmlns:a16="http://schemas.microsoft.com/office/drawing/2014/main" id="{225F59B4-E2C7-4450-B34C-F0B6B4740F9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16750" y="5029296"/>
            <a:ext cx="469900" cy="469900"/>
          </a:xfrm>
          <a:prstGeom prst="rect">
            <a:avLst/>
          </a:prstGeom>
        </p:spPr>
      </p:pic>
      <p:pic>
        <p:nvPicPr>
          <p:cNvPr id="60" name="Graphic 59">
            <a:extLst>
              <a:ext uri="{FF2B5EF4-FFF2-40B4-BE49-F238E27FC236}">
                <a16:creationId xmlns:a16="http://schemas.microsoft.com/office/drawing/2014/main" id="{C0714717-0BE4-474F-9518-966965BC4CF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337612" y="4332868"/>
            <a:ext cx="365760" cy="365760"/>
          </a:xfrm>
          <a:prstGeom prst="rect">
            <a:avLst/>
          </a:prstGeom>
        </p:spPr>
      </p:pic>
    </p:spTree>
    <p:custDataLst>
      <p:tags r:id="rId1"/>
    </p:custDataLst>
    <p:extLst>
      <p:ext uri="{BB962C8B-B14F-4D97-AF65-F5344CB8AC3E}">
        <p14:creationId xmlns:p14="http://schemas.microsoft.com/office/powerpoint/2010/main" val="1132415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3A6CF-5E1B-426B-B87B-A7D31286B507}"/>
              </a:ext>
            </a:extLst>
          </p:cNvPr>
          <p:cNvSpPr>
            <a:spLocks noGrp="1"/>
          </p:cNvSpPr>
          <p:nvPr>
            <p:ph type="title"/>
          </p:nvPr>
        </p:nvSpPr>
        <p:spPr/>
        <p:txBody>
          <a:bodyPr rtlCol="0"/>
          <a:lstStyle/>
          <a:p>
            <a:pPr rtl="0"/>
            <a:r>
              <a:rPr lang="pt-BR"/>
              <a:t>5. Projetar serviços, não servidores</a:t>
            </a:r>
          </a:p>
        </p:txBody>
      </p:sp>
      <p:sp>
        <p:nvSpPr>
          <p:cNvPr id="8" name="Content Placeholder 2">
            <a:extLst>
              <a:ext uri="{FF2B5EF4-FFF2-40B4-BE49-F238E27FC236}">
                <a16:creationId xmlns:a16="http://schemas.microsoft.com/office/drawing/2014/main" id="{D642C088-D7CD-4DC4-AD4B-91703EFFAFCA}"/>
              </a:ext>
            </a:extLst>
          </p:cNvPr>
          <p:cNvSpPr txBox="1">
            <a:spLocks/>
          </p:cNvSpPr>
          <p:nvPr/>
        </p:nvSpPr>
        <p:spPr>
          <a:xfrm>
            <a:off x="2666999" y="1312863"/>
            <a:ext cx="6966857"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rtl="0">
              <a:lnSpc>
                <a:spcPct val="100000"/>
              </a:lnSpc>
              <a:spcAft>
                <a:spcPts val="800"/>
              </a:spcAft>
              <a:buFont typeface="Arial" panose="020B0604020202020204" pitchFamily="34" charset="0"/>
              <a:buNone/>
            </a:pP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Use a amplitude dos serviços da AWS. </a:t>
            </a:r>
            <a:r>
              <a:rPr lang="pt-BR" i="1" dirty="0" smtClean="0">
                <a:latin typeface="Amazon Ember Light" panose="020B0403020204020204" pitchFamily="34" charset="0"/>
                <a:ea typeface="Amazon Ember Light" panose="020B0403020204020204" pitchFamily="34" charset="0"/>
                <a:cs typeface="Amazon Ember Light" panose="020B0403020204020204" pitchFamily="34" charset="0"/>
              </a:rPr>
              <a:t>Não limite </a:t>
            </a: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sua infraestrutura aos servidores.</a:t>
            </a:r>
          </a:p>
        </p:txBody>
      </p:sp>
      <p:sp>
        <p:nvSpPr>
          <p:cNvPr id="10" name="TextBox 9">
            <a:extLst>
              <a:ext uri="{FF2B5EF4-FFF2-40B4-BE49-F238E27FC236}">
                <a16:creationId xmlns:a16="http://schemas.microsoft.com/office/drawing/2014/main" id="{8A1421A5-0BE5-47BF-92B6-EB4FE78262F7}"/>
              </a:ext>
            </a:extLst>
          </p:cNvPr>
          <p:cNvSpPr txBox="1"/>
          <p:nvPr/>
        </p:nvSpPr>
        <p:spPr>
          <a:xfrm>
            <a:off x="2089272" y="2851335"/>
            <a:ext cx="2174589" cy="461665"/>
          </a:xfrm>
          <a:prstGeom prst="rect">
            <a:avLst/>
          </a:prstGeom>
          <a:noFill/>
        </p:spPr>
        <p:txBody>
          <a:bodyPr wrap="square" rtlCol="0">
            <a:spAutoFit/>
          </a:bodyPr>
          <a:lstStyle/>
          <a:p>
            <a:pPr algn="ctr" rtl="0"/>
            <a:r>
              <a:rPr lang="pt-BR" sz="240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p>
        </p:txBody>
      </p:sp>
      <p:sp>
        <p:nvSpPr>
          <p:cNvPr id="6" name="Content Placeholder 5">
            <a:extLst>
              <a:ext uri="{FF2B5EF4-FFF2-40B4-BE49-F238E27FC236}">
                <a16:creationId xmlns:a16="http://schemas.microsoft.com/office/drawing/2014/main" id="{7CF08E24-1D08-4021-A80E-991FFB7CA7B3}"/>
              </a:ext>
            </a:extLst>
          </p:cNvPr>
          <p:cNvSpPr>
            <a:spLocks noGrp="1"/>
          </p:cNvSpPr>
          <p:nvPr>
            <p:ph idx="1"/>
          </p:nvPr>
        </p:nvSpPr>
        <p:spPr>
          <a:xfrm>
            <a:off x="419100" y="3428999"/>
            <a:ext cx="5504688" cy="2747963"/>
          </a:xfrm>
        </p:spPr>
        <p:txBody>
          <a:bodyPr rtlCol="0"/>
          <a:lstStyle/>
          <a:p>
            <a:pPr rtl="0"/>
            <a:r>
              <a:rPr lang="pt-BR" sz="2000" dirty="0"/>
              <a:t>Aplicações simples são executadas em servidores persistentes</a:t>
            </a:r>
          </a:p>
          <a:p>
            <a:pPr rtl="0"/>
            <a:r>
              <a:rPr lang="pt-BR" sz="2000" dirty="0"/>
              <a:t>As aplicações se comunicam diretamente uma com a outra</a:t>
            </a:r>
          </a:p>
          <a:p>
            <a:pPr rtl="0"/>
            <a:r>
              <a:rPr lang="pt-BR" sz="2000" dirty="0"/>
              <a:t>Os ativos estáticos da Web são armazenados localmente em instâncias</a:t>
            </a:r>
          </a:p>
          <a:p>
            <a:pPr rtl="0"/>
            <a:r>
              <a:rPr lang="pt-BR" sz="2000" dirty="0"/>
              <a:t>Os servidores de </a:t>
            </a:r>
            <a:r>
              <a:rPr lang="pt-BR" sz="2000" dirty="0" err="1"/>
              <a:t>back-end</a:t>
            </a:r>
            <a:r>
              <a:rPr lang="pt-BR" sz="2000" dirty="0"/>
              <a:t> processam a autenticação e o armazenamento de estado dos usuários</a:t>
            </a:r>
          </a:p>
        </p:txBody>
      </p:sp>
      <p:sp>
        <p:nvSpPr>
          <p:cNvPr id="9" name="TextBox 8">
            <a:extLst>
              <a:ext uri="{FF2B5EF4-FFF2-40B4-BE49-F238E27FC236}">
                <a16:creationId xmlns:a16="http://schemas.microsoft.com/office/drawing/2014/main" id="{FB7AF816-9227-4D06-ACFD-4C238AAB3063}"/>
              </a:ext>
            </a:extLst>
          </p:cNvPr>
          <p:cNvSpPr txBox="1"/>
          <p:nvPr/>
        </p:nvSpPr>
        <p:spPr>
          <a:xfrm>
            <a:off x="7272576" y="2851335"/>
            <a:ext cx="3389140" cy="461665"/>
          </a:xfrm>
          <a:prstGeom prst="rect">
            <a:avLst/>
          </a:prstGeom>
          <a:noFill/>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sp>
        <p:nvSpPr>
          <p:cNvPr id="7" name="Content Placeholder 6">
            <a:extLst>
              <a:ext uri="{FF2B5EF4-FFF2-40B4-BE49-F238E27FC236}">
                <a16:creationId xmlns:a16="http://schemas.microsoft.com/office/drawing/2014/main" id="{E221D2C6-2C32-47C8-8099-1AEDE294A0D7}"/>
              </a:ext>
            </a:extLst>
          </p:cNvPr>
          <p:cNvSpPr>
            <a:spLocks noGrp="1"/>
          </p:cNvSpPr>
          <p:nvPr>
            <p:ph idx="13"/>
          </p:nvPr>
        </p:nvSpPr>
        <p:spPr>
          <a:xfrm>
            <a:off x="6246312" y="3425052"/>
            <a:ext cx="5504688" cy="2747963"/>
          </a:xfrm>
        </p:spPr>
        <p:txBody>
          <a:bodyPr rIns="0" rtlCol="0"/>
          <a:lstStyle/>
          <a:p>
            <a:pPr rtl="0"/>
            <a:r>
              <a:rPr lang="pt-BR" sz="2000" dirty="0"/>
              <a:t>Quando apropriado, considere usar contêineres ou uma solução sem servidor</a:t>
            </a:r>
          </a:p>
          <a:p>
            <a:pPr rtl="0"/>
            <a:r>
              <a:rPr lang="pt-BR" sz="2000" dirty="0"/>
              <a:t>As filas de mensagens processam </a:t>
            </a:r>
            <a:r>
              <a:rPr lang="pt-BR" sz="2000" dirty="0" smtClean="0"/>
              <a:t>a comunicação </a:t>
            </a:r>
            <a:r>
              <a:rPr lang="pt-BR" sz="2000" dirty="0"/>
              <a:t>entre aplicações</a:t>
            </a:r>
          </a:p>
          <a:p>
            <a:pPr rtl="0"/>
            <a:r>
              <a:rPr lang="pt-BR" sz="2000" dirty="0"/>
              <a:t>Os ativos estáticos da Web são armazenados externamente, como no </a:t>
            </a:r>
            <a:r>
              <a:rPr lang="pt-BR" sz="2000" dirty="0" err="1"/>
              <a:t>Amazon</a:t>
            </a:r>
            <a:r>
              <a:rPr lang="pt-BR" sz="2000" dirty="0"/>
              <a:t> </a:t>
            </a:r>
            <a:r>
              <a:rPr lang="pt-BR" sz="2000" dirty="0" err="1"/>
              <a:t>Simple</a:t>
            </a:r>
            <a:r>
              <a:rPr lang="pt-BR" sz="2000" dirty="0"/>
              <a:t> </a:t>
            </a:r>
            <a:r>
              <a:rPr lang="pt-BR" sz="2000" dirty="0" err="1"/>
              <a:t>Storage</a:t>
            </a:r>
            <a:r>
              <a:rPr lang="pt-BR" sz="2000" dirty="0"/>
              <a:t> Service (</a:t>
            </a:r>
            <a:r>
              <a:rPr lang="pt-BR" sz="2000" dirty="0" err="1"/>
              <a:t>Amazon</a:t>
            </a:r>
            <a:r>
              <a:rPr lang="pt-BR" sz="2000" dirty="0"/>
              <a:t> S3)</a:t>
            </a:r>
          </a:p>
          <a:p>
            <a:pPr rtl="0"/>
            <a:r>
              <a:rPr lang="pt-BR" sz="2000" dirty="0"/>
              <a:t>O armazenamento do estado e a autenticação dos usuários são processados por serviços gerenciados da AWS</a:t>
            </a:r>
          </a:p>
        </p:txBody>
      </p:sp>
    </p:spTree>
    <p:custDataLst>
      <p:tags r:id="rId1"/>
    </p:custDataLst>
    <p:extLst>
      <p:ext uri="{BB962C8B-B14F-4D97-AF65-F5344CB8AC3E}">
        <p14:creationId xmlns:p14="http://schemas.microsoft.com/office/powerpoint/2010/main" val="1131830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C37D-975A-4C23-A174-A1C4E7DE7ACA}"/>
              </a:ext>
            </a:extLst>
          </p:cNvPr>
          <p:cNvSpPr>
            <a:spLocks noGrp="1"/>
          </p:cNvSpPr>
          <p:nvPr>
            <p:ph type="title"/>
          </p:nvPr>
        </p:nvSpPr>
        <p:spPr/>
        <p:txBody>
          <a:bodyPr rtlCol="0"/>
          <a:lstStyle/>
          <a:p>
            <a:pPr rtl="0"/>
            <a:r>
              <a:rPr lang="pt-BR"/>
              <a:t>6. Escolher a solução de banco de dados ideal</a:t>
            </a:r>
          </a:p>
        </p:txBody>
      </p:sp>
      <p:sp>
        <p:nvSpPr>
          <p:cNvPr id="8" name="Content Placeholder 2">
            <a:extLst>
              <a:ext uri="{FF2B5EF4-FFF2-40B4-BE49-F238E27FC236}">
                <a16:creationId xmlns:a16="http://schemas.microsoft.com/office/drawing/2014/main" id="{73A96EC2-39A9-498E-8C8F-C984DA24E916}"/>
              </a:ext>
            </a:extLst>
          </p:cNvPr>
          <p:cNvSpPr txBox="1">
            <a:spLocks/>
          </p:cNvSpPr>
          <p:nvPr/>
        </p:nvSpPr>
        <p:spPr>
          <a:xfrm>
            <a:off x="2949169" y="1461950"/>
            <a:ext cx="6293662"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indent="0" algn="ctr" rtl="0">
              <a:lnSpc>
                <a:spcPct val="100000"/>
              </a:lnSpc>
              <a:buNone/>
            </a:pP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Combine a tecnologia à carga </a:t>
            </a:r>
            <a:r>
              <a:rPr lang="pt-BR" i="1" dirty="0" smtClean="0">
                <a:latin typeface="Amazon Ember Light" panose="020B0403020204020204" pitchFamily="34" charset="0"/>
                <a:ea typeface="Amazon Ember Light" panose="020B0403020204020204" pitchFamily="34" charset="0"/>
                <a:cs typeface="Amazon Ember Light" panose="020B0403020204020204" pitchFamily="34" charset="0"/>
              </a:rPr>
              <a:t>de trabalho</a:t>
            </a: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 não o contrário</a:t>
            </a:r>
          </a:p>
        </p:txBody>
      </p:sp>
      <p:sp>
        <p:nvSpPr>
          <p:cNvPr id="7" name="TextBox 6">
            <a:extLst>
              <a:ext uri="{FF2B5EF4-FFF2-40B4-BE49-F238E27FC236}">
                <a16:creationId xmlns:a16="http://schemas.microsoft.com/office/drawing/2014/main" id="{D47B40A4-6442-4F2F-8223-E4394B24C5A7}"/>
              </a:ext>
            </a:extLst>
          </p:cNvPr>
          <p:cNvSpPr txBox="1"/>
          <p:nvPr/>
        </p:nvSpPr>
        <p:spPr>
          <a:xfrm>
            <a:off x="3387366" y="2978952"/>
            <a:ext cx="5417270" cy="502766"/>
          </a:xfrm>
          <a:prstGeom prst="rect">
            <a:avLst/>
          </a:prstGeom>
          <a:noFill/>
        </p:spPr>
        <p:txBody>
          <a:bodyPr wrap="square" rtlCol="0">
            <a:spAutoFit/>
          </a:bodyPr>
          <a:lstStyle/>
          <a:p>
            <a:pPr algn="ctr" rtl="0"/>
            <a:r>
              <a:rPr lang="pt-BR" sz="2667">
                <a:latin typeface="Amazon Ember" panose="020B0603020204020204" pitchFamily="34" charset="0"/>
                <a:ea typeface="Amazon Ember" panose="020B0603020204020204" pitchFamily="34" charset="0"/>
                <a:cs typeface="Amazon Ember" panose="020B0603020204020204" pitchFamily="34" charset="0"/>
              </a:rPr>
              <a:t>Considerações importantes:</a:t>
            </a:r>
          </a:p>
        </p:txBody>
      </p:sp>
      <p:sp>
        <p:nvSpPr>
          <p:cNvPr id="3" name="Content Placeholder 2">
            <a:extLst>
              <a:ext uri="{FF2B5EF4-FFF2-40B4-BE49-F238E27FC236}">
                <a16:creationId xmlns:a16="http://schemas.microsoft.com/office/drawing/2014/main" id="{B846D395-EAC8-4B5E-BFAC-698EB7AA627F}"/>
              </a:ext>
            </a:extLst>
          </p:cNvPr>
          <p:cNvSpPr>
            <a:spLocks noGrp="1"/>
          </p:cNvSpPr>
          <p:nvPr>
            <p:ph idx="1"/>
          </p:nvPr>
        </p:nvSpPr>
        <p:spPr>
          <a:xfrm>
            <a:off x="419100" y="3809999"/>
            <a:ext cx="5504688" cy="2366963"/>
          </a:xfrm>
        </p:spPr>
        <p:txBody>
          <a:bodyPr rIns="0" rtlCol="0"/>
          <a:lstStyle/>
          <a:p>
            <a:pPr rtl="0"/>
            <a:r>
              <a:rPr lang="pt-BR" sz="2400" dirty="0"/>
              <a:t>Necessidades de leitura e gravação</a:t>
            </a:r>
          </a:p>
          <a:p>
            <a:pPr rtl="0"/>
            <a:r>
              <a:rPr lang="pt-BR" sz="2400" dirty="0"/>
              <a:t>Total de requisitos de armazenamento</a:t>
            </a:r>
          </a:p>
          <a:p>
            <a:pPr rtl="0"/>
            <a:r>
              <a:rPr lang="pt-BR" sz="2400" dirty="0"/>
              <a:t>Tamanho típico dos objetos e natureza do acesso a esses objetos</a:t>
            </a:r>
          </a:p>
          <a:p>
            <a:pPr rtl="0"/>
            <a:r>
              <a:rPr lang="pt-BR" sz="2400" dirty="0"/>
              <a:t>Requisitos de durabilidade</a:t>
            </a:r>
            <a:endParaRPr lang="en-US" sz="2400" dirty="0"/>
          </a:p>
        </p:txBody>
      </p:sp>
      <p:sp>
        <p:nvSpPr>
          <p:cNvPr id="4" name="Content Placeholder 3">
            <a:extLst>
              <a:ext uri="{FF2B5EF4-FFF2-40B4-BE49-F238E27FC236}">
                <a16:creationId xmlns:a16="http://schemas.microsoft.com/office/drawing/2014/main" id="{6489F233-BED3-43E9-90B4-E360690AA9D8}"/>
              </a:ext>
            </a:extLst>
          </p:cNvPr>
          <p:cNvSpPr>
            <a:spLocks noGrp="1"/>
          </p:cNvSpPr>
          <p:nvPr>
            <p:ph idx="13"/>
          </p:nvPr>
        </p:nvSpPr>
        <p:spPr>
          <a:xfrm>
            <a:off x="6246312" y="3806052"/>
            <a:ext cx="5504688" cy="2366963"/>
          </a:xfrm>
        </p:spPr>
        <p:txBody>
          <a:bodyPr rIns="0" rtlCol="0"/>
          <a:lstStyle/>
          <a:p>
            <a:pPr rtl="0"/>
            <a:r>
              <a:rPr lang="pt-BR" sz="2400" dirty="0"/>
              <a:t>Requisitos de latência</a:t>
            </a:r>
          </a:p>
          <a:p>
            <a:pPr rtl="0"/>
            <a:r>
              <a:rPr lang="pt-BR" sz="2400" dirty="0"/>
              <a:t>Máximo de usuários simultâneos permitido</a:t>
            </a:r>
          </a:p>
          <a:p>
            <a:pPr rtl="0"/>
            <a:r>
              <a:rPr lang="pt-BR" sz="2400" dirty="0"/>
              <a:t>Natureza das consultas</a:t>
            </a:r>
          </a:p>
          <a:p>
            <a:pPr rtl="0"/>
            <a:r>
              <a:rPr lang="pt-BR" sz="2400" dirty="0"/>
              <a:t>Força necessária dos controles </a:t>
            </a:r>
            <a:r>
              <a:rPr lang="pt-BR" sz="2400" dirty="0" smtClean="0"/>
              <a:t>de integridade</a:t>
            </a:r>
            <a:endParaRPr lang="pt-BR" sz="2400" dirty="0"/>
          </a:p>
        </p:txBody>
      </p:sp>
    </p:spTree>
    <p:custDataLst>
      <p:tags r:id="rId1"/>
    </p:custDataLst>
    <p:extLst>
      <p:ext uri="{BB962C8B-B14F-4D97-AF65-F5344CB8AC3E}">
        <p14:creationId xmlns:p14="http://schemas.microsoft.com/office/powerpoint/2010/main" val="2695595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rtlCol="0">
            <a:noAutofit/>
          </a:bodyPr>
          <a:lstStyle/>
          <a:p>
            <a:pPr rtl="0"/>
            <a:r>
              <a:rPr lang="pt-BR"/>
              <a:t>7. Evitar pontos únicos de falha (1 de 2)</a:t>
            </a:r>
          </a:p>
        </p:txBody>
      </p:sp>
      <p:sp>
        <p:nvSpPr>
          <p:cNvPr id="3" name="Content Placeholder 2"/>
          <p:cNvSpPr>
            <a:spLocks noGrp="1"/>
          </p:cNvSpPr>
          <p:nvPr>
            <p:ph idx="4294967295"/>
          </p:nvPr>
        </p:nvSpPr>
        <p:spPr>
          <a:xfrm>
            <a:off x="320868" y="1507029"/>
            <a:ext cx="3931920"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normAutofit fontScale="92500"/>
          </a:bodyPr>
          <a:lstStyle/>
          <a:p>
            <a:pPr marL="0" indent="0" algn="ctr" rtl="0">
              <a:spcAft>
                <a:spcPts val="800"/>
              </a:spcAft>
              <a:buNone/>
            </a:pPr>
            <a:r>
              <a:rPr lang="pt-BR" i="1">
                <a:latin typeface="Amazon Ember Light" panose="020B0403020204020204" pitchFamily="34" charset="0"/>
                <a:ea typeface="Amazon Ember Light" panose="020B0403020204020204" pitchFamily="34" charset="0"/>
                <a:cs typeface="Amazon Ember Light" panose="020B0403020204020204" pitchFamily="34" charset="0"/>
              </a:rPr>
              <a:t>Presuma que tudo falhará. Então, faça a engenharia reversa do projeto.</a:t>
            </a:r>
            <a:endParaRPr lang="en-US"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Rectangle 6"/>
          <p:cNvSpPr/>
          <p:nvPr/>
        </p:nvSpPr>
        <p:spPr>
          <a:xfrm>
            <a:off x="5623368" y="1766603"/>
            <a:ext cx="5871946" cy="1292662"/>
          </a:xfrm>
          <a:prstGeom prst="rect">
            <a:avLst/>
          </a:prstGeom>
        </p:spPr>
        <p:txBody>
          <a:bodyPr wrap="square" rIns="0" rtlCol="0">
            <a:spAutoFit/>
          </a:bodyPr>
          <a:lstStyle/>
          <a:p>
            <a:pPr lvl="0" rtl="0">
              <a:spcBef>
                <a:spcPct val="20000"/>
              </a:spcBef>
            </a:pPr>
            <a:r>
              <a:rPr lang="pt-BR" sz="2600" spc="-2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Sempre que possível, use a redundância para evitar que pontos únicos derrubem um sistema inteiro.</a:t>
            </a:r>
          </a:p>
        </p:txBody>
      </p:sp>
      <p:grpSp>
        <p:nvGrpSpPr>
          <p:cNvPr id="11" name="Group 10" descr="anti pattern where a database server is a single point of failure. when it goes down, then both ec2 instances connected to it go down.">
            <a:extLst>
              <a:ext uri="{FF2B5EF4-FFF2-40B4-BE49-F238E27FC236}">
                <a16:creationId xmlns:a16="http://schemas.microsoft.com/office/drawing/2014/main" id="{567C27BA-5D2E-40F9-A52F-194BECB8A0F9}"/>
              </a:ext>
            </a:extLst>
          </p:cNvPr>
          <p:cNvGrpSpPr/>
          <p:nvPr/>
        </p:nvGrpSpPr>
        <p:grpSpPr>
          <a:xfrm>
            <a:off x="2523424" y="3488128"/>
            <a:ext cx="7479696" cy="2533384"/>
            <a:chOff x="2523424" y="3488128"/>
            <a:chExt cx="7479696" cy="2533384"/>
          </a:xfrm>
        </p:grpSpPr>
        <p:grpSp>
          <p:nvGrpSpPr>
            <p:cNvPr id="9" name="Group 8">
              <a:extLst>
                <a:ext uri="{FF2B5EF4-FFF2-40B4-BE49-F238E27FC236}">
                  <a16:creationId xmlns:a16="http://schemas.microsoft.com/office/drawing/2014/main" id="{DB6CEE55-E180-4051-9377-58C507A6C36D}"/>
                </a:ext>
              </a:extLst>
            </p:cNvPr>
            <p:cNvGrpSpPr/>
            <p:nvPr/>
          </p:nvGrpSpPr>
          <p:grpSpPr>
            <a:xfrm>
              <a:off x="2864587" y="4467844"/>
              <a:ext cx="1602683" cy="1283464"/>
              <a:chOff x="2864587" y="4467844"/>
              <a:chExt cx="1602683" cy="1283464"/>
            </a:xfrm>
          </p:grpSpPr>
          <p:pic>
            <p:nvPicPr>
              <p:cNvPr id="23" name="Graphic 22">
                <a:extLst>
                  <a:ext uri="{FF2B5EF4-FFF2-40B4-BE49-F238E27FC236}">
                    <a16:creationId xmlns:a16="http://schemas.microsoft.com/office/drawing/2014/main" id="{8D4C31A6-2E1C-4997-9E5B-9F26A79EFF8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10236" y="4652376"/>
                <a:ext cx="914400" cy="914400"/>
              </a:xfrm>
              <a:prstGeom prst="rect">
                <a:avLst/>
              </a:prstGeom>
            </p:spPr>
          </p:pic>
          <p:sp>
            <p:nvSpPr>
              <p:cNvPr id="16" name="Multiply 15"/>
              <p:cNvSpPr/>
              <p:nvPr/>
            </p:nvSpPr>
            <p:spPr>
              <a:xfrm>
                <a:off x="2864587" y="4467844"/>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 name="Group 7">
              <a:extLst>
                <a:ext uri="{FF2B5EF4-FFF2-40B4-BE49-F238E27FC236}">
                  <a16:creationId xmlns:a16="http://schemas.microsoft.com/office/drawing/2014/main" id="{C7C69282-F1B7-4C27-94F4-30F4AF51DAE5}"/>
                </a:ext>
              </a:extLst>
            </p:cNvPr>
            <p:cNvGrpSpPr/>
            <p:nvPr/>
          </p:nvGrpSpPr>
          <p:grpSpPr>
            <a:xfrm>
              <a:off x="2864587" y="3488128"/>
              <a:ext cx="1602683" cy="1283464"/>
              <a:chOff x="2864587" y="3488128"/>
              <a:chExt cx="1602683" cy="1283464"/>
            </a:xfrm>
          </p:grpSpPr>
          <p:pic>
            <p:nvPicPr>
              <p:cNvPr id="22" name="Graphic 21">
                <a:extLst>
                  <a:ext uri="{FF2B5EF4-FFF2-40B4-BE49-F238E27FC236}">
                    <a16:creationId xmlns:a16="http://schemas.microsoft.com/office/drawing/2014/main" id="{9D73BF6F-1589-4220-9C06-73B9AC8FFBF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10236" y="3672660"/>
                <a:ext cx="914400" cy="914400"/>
              </a:xfrm>
              <a:prstGeom prst="rect">
                <a:avLst/>
              </a:prstGeom>
            </p:spPr>
          </p:pic>
          <p:sp>
            <p:nvSpPr>
              <p:cNvPr id="17" name="Multiply 16"/>
              <p:cNvSpPr/>
              <p:nvPr/>
            </p:nvSpPr>
            <p:spPr>
              <a:xfrm>
                <a:off x="2864587" y="3488128"/>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 name="Group 5">
              <a:extLst>
                <a:ext uri="{FF2B5EF4-FFF2-40B4-BE49-F238E27FC236}">
                  <a16:creationId xmlns:a16="http://schemas.microsoft.com/office/drawing/2014/main" id="{E0BC6573-8D6C-4CB8-BC7B-5AF0C25B67AE}"/>
                </a:ext>
              </a:extLst>
            </p:cNvPr>
            <p:cNvGrpSpPr/>
            <p:nvPr/>
          </p:nvGrpSpPr>
          <p:grpSpPr>
            <a:xfrm>
              <a:off x="6486268" y="3950155"/>
              <a:ext cx="1343939" cy="1213174"/>
              <a:chOff x="6486268" y="3950155"/>
              <a:chExt cx="1343939" cy="1213174"/>
            </a:xfrm>
          </p:grpSpPr>
          <p:pic>
            <p:nvPicPr>
              <p:cNvPr id="24" name="Graphic 23">
                <a:extLst>
                  <a:ext uri="{FF2B5EF4-FFF2-40B4-BE49-F238E27FC236}">
                    <a16:creationId xmlns:a16="http://schemas.microsoft.com/office/drawing/2014/main" id="{E0E2D86A-2ED2-488B-909B-3B952F92E46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63877" y="3950155"/>
                <a:ext cx="1188720" cy="1188720"/>
              </a:xfrm>
              <a:prstGeom prst="rect">
                <a:avLst/>
              </a:prstGeom>
            </p:spPr>
          </p:pic>
          <p:sp>
            <p:nvSpPr>
              <p:cNvPr id="14" name="Multiply 13"/>
              <p:cNvSpPr/>
              <p:nvPr/>
            </p:nvSpPr>
            <p:spPr>
              <a:xfrm>
                <a:off x="6486268" y="4087073"/>
                <a:ext cx="1343939" cy="1076256"/>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8" name="Elbow Connector 17"/>
            <p:cNvCxnSpPr/>
            <p:nvPr/>
          </p:nvCxnSpPr>
          <p:spPr>
            <a:xfrm flipV="1">
              <a:off x="4313355" y="4621703"/>
              <a:ext cx="2172915" cy="488157"/>
            </a:xfrm>
            <a:prstGeom prst="bentConnector3">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a:xfrm>
              <a:off x="4313355" y="4126743"/>
              <a:ext cx="2172915" cy="494960"/>
            </a:xfrm>
            <a:prstGeom prst="bentConnector3">
              <a:avLst>
                <a:gd name="adj1" fmla="val 50000"/>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35530" y="5713735"/>
              <a:ext cx="2045414" cy="307777"/>
            </a:xfrm>
            <a:prstGeom prst="rect">
              <a:avLst/>
            </a:prstGeom>
            <a:noFill/>
            <a:effectLst/>
          </p:spPr>
          <p:txBody>
            <a:bodyPr wrap="square" lIns="0" tIns="0" rIns="0" bIns="0"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Servidor de banco de dados</a:t>
              </a:r>
            </a:p>
          </p:txBody>
        </p:sp>
        <p:sp>
          <p:nvSpPr>
            <p:cNvPr id="15" name="TextBox 14"/>
            <p:cNvSpPr txBox="1"/>
            <p:nvPr/>
          </p:nvSpPr>
          <p:spPr>
            <a:xfrm>
              <a:off x="7798573" y="4383826"/>
              <a:ext cx="2204547" cy="461665"/>
            </a:xfrm>
            <a:prstGeom prst="rect">
              <a:avLst/>
            </a:prstGeom>
            <a:noFill/>
            <a:ln>
              <a:noFill/>
            </a:ln>
            <a:effectLst/>
          </p:spPr>
          <p:txBody>
            <a:bodyPr wrap="square" rtlCol="0">
              <a:spAutoFit/>
            </a:bodyPr>
            <a:lstStyle/>
            <a:p>
              <a:pPr algn="ctr" rtl="0"/>
              <a:r>
                <a:rPr lang="pt-BR" sz="2400" dirty="0" err="1">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endParaRPr lang="pt-BR"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7701ADB9-51E8-44FB-9DC4-8ECAE79129F8}"/>
                </a:ext>
              </a:extLst>
            </p:cNvPr>
            <p:cNvSpPr txBox="1"/>
            <p:nvPr/>
          </p:nvSpPr>
          <p:spPr>
            <a:xfrm>
              <a:off x="2523424" y="5621402"/>
              <a:ext cx="2295821" cy="400110"/>
            </a:xfrm>
            <a:prstGeom prst="rect">
              <a:avLst/>
            </a:prstGeom>
            <a:noFill/>
          </p:spPr>
          <p:txBody>
            <a:bodyPr wrap="non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a:t>
              </a:r>
            </a:p>
          </p:txBody>
        </p:sp>
      </p:grpSp>
    </p:spTree>
    <p:custDataLst>
      <p:tags r:id="rId1"/>
    </p:custDataLst>
    <p:extLst>
      <p:ext uri="{BB962C8B-B14F-4D97-AF65-F5344CB8AC3E}">
        <p14:creationId xmlns:p14="http://schemas.microsoft.com/office/powerpoint/2010/main" val="2008315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Ins="0" rtlCol="0"/>
          <a:lstStyle/>
          <a:p>
            <a:pPr marL="0" indent="0" rtl="0">
              <a:buNone/>
            </a:pPr>
            <a:r>
              <a:rPr lang="pt-BR" sz="2600" dirty="0"/>
              <a:t>Ao final deste módulo, você deverá ser capaz de:</a:t>
            </a:r>
          </a:p>
          <a:p>
            <a:pPr rtl="0"/>
            <a:r>
              <a:rPr lang="pt-BR" sz="2200" dirty="0"/>
              <a:t>Definir o que é arquitetura de nuvem</a:t>
            </a:r>
          </a:p>
          <a:p>
            <a:pPr rtl="0"/>
            <a:r>
              <a:rPr lang="pt-BR" sz="2200" spc="-20" dirty="0"/>
              <a:t>Descrever como projetar e avaliar arquiteturas usando o AWS </a:t>
            </a:r>
            <a:r>
              <a:rPr lang="pt-BR" sz="2200" spc="-20" dirty="0" err="1"/>
              <a:t>Well-Architected</a:t>
            </a:r>
            <a:r>
              <a:rPr lang="pt-BR" sz="2200" spc="-20" dirty="0"/>
              <a:t> Framework</a:t>
            </a:r>
          </a:p>
          <a:p>
            <a:pPr rtl="0"/>
            <a:r>
              <a:rPr lang="pt-BR" sz="2200" dirty="0"/>
              <a:t>Explicar as melhores práticas para criar soluções na AWS</a:t>
            </a:r>
            <a:endParaRPr lang="en-US" sz="2200" dirty="0"/>
          </a:p>
          <a:p>
            <a:pPr rtl="0"/>
            <a:r>
              <a:rPr lang="pt-BR" sz="2200" spc="-20" dirty="0"/>
              <a:t>Descrever como tomar decisões fundamentadas sobre onde posicionar os recursos da AWS</a:t>
            </a:r>
            <a:endParaRPr lang="en-US" sz="2200" spc="-20" dirty="0"/>
          </a:p>
        </p:txBody>
      </p:sp>
    </p:spTree>
    <p:custDataLst>
      <p:tags r:id="rId1"/>
    </p:custDataLst>
    <p:extLst>
      <p:ext uri="{BB962C8B-B14F-4D97-AF65-F5344CB8AC3E}">
        <p14:creationId xmlns:p14="http://schemas.microsoft.com/office/powerpoint/2010/main" val="396247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rtlCol="0"/>
          <a:lstStyle/>
          <a:p>
            <a:pPr rtl="0"/>
            <a:r>
              <a:rPr lang="pt-BR"/>
              <a:t>7. Evitar pontos únicos de falha (2 de 2)</a:t>
            </a:r>
          </a:p>
        </p:txBody>
      </p:sp>
      <p:grpSp>
        <p:nvGrpSpPr>
          <p:cNvPr id="7" name="Group 6" descr="best practice where if the main database goes offline, then the application servers on EC2 instances automatically send their requests to the secondary database.">
            <a:extLst>
              <a:ext uri="{FF2B5EF4-FFF2-40B4-BE49-F238E27FC236}">
                <a16:creationId xmlns:a16="http://schemas.microsoft.com/office/drawing/2014/main" id="{A9C4CD02-2D54-4FE3-A79F-9434E3C61F8D}"/>
              </a:ext>
            </a:extLst>
          </p:cNvPr>
          <p:cNvGrpSpPr/>
          <p:nvPr/>
        </p:nvGrpSpPr>
        <p:grpSpPr>
          <a:xfrm>
            <a:off x="1166380" y="1460712"/>
            <a:ext cx="9727613" cy="5080121"/>
            <a:chOff x="1166380" y="1460712"/>
            <a:chExt cx="9727613" cy="5080121"/>
          </a:xfrm>
        </p:grpSpPr>
        <p:sp>
          <p:nvSpPr>
            <p:cNvPr id="17" name="TextBox 16"/>
            <p:cNvSpPr txBox="1"/>
            <p:nvPr/>
          </p:nvSpPr>
          <p:spPr>
            <a:xfrm>
              <a:off x="4345390" y="2520025"/>
              <a:ext cx="1677637" cy="400110"/>
            </a:xfrm>
            <a:prstGeom prst="rect">
              <a:avLst/>
            </a:prstGeom>
            <a:noFill/>
          </p:spPr>
          <p:txBody>
            <a:bodyPr wrap="square" rtlCol="0" anchor="b">
              <a:spAutoFit/>
            </a:bodyPr>
            <a:lstStyle/>
            <a:p>
              <a:pPr algn="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Replicação</a:t>
              </a:r>
            </a:p>
          </p:txBody>
        </p:sp>
        <p:sp>
          <p:nvSpPr>
            <p:cNvPr id="32" name="TextBox 31"/>
            <p:cNvSpPr txBox="1"/>
            <p:nvPr/>
          </p:nvSpPr>
          <p:spPr>
            <a:xfrm>
              <a:off x="4345390" y="5052684"/>
              <a:ext cx="1677637" cy="400110"/>
            </a:xfrm>
            <a:prstGeom prst="rect">
              <a:avLst/>
            </a:prstGeom>
            <a:noFill/>
          </p:spPr>
          <p:txBody>
            <a:bodyPr wrap="square" rtlCol="0" anchor="b">
              <a:spAutoFit/>
            </a:bodyPr>
            <a:lstStyle/>
            <a:p>
              <a:pPr algn="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Replicação</a:t>
              </a:r>
            </a:p>
          </p:txBody>
        </p:sp>
        <p:cxnSp>
          <p:nvCxnSpPr>
            <p:cNvPr id="58" name="Elbow Connector 57"/>
            <p:cNvCxnSpPr>
              <a:cxnSpLocks/>
            </p:cNvCxnSpPr>
            <p:nvPr/>
          </p:nvCxnSpPr>
          <p:spPr>
            <a:xfrm>
              <a:off x="2362815" y="4646316"/>
              <a:ext cx="1394653" cy="352231"/>
            </a:xfrm>
            <a:prstGeom prst="bentConnector3">
              <a:avLst>
                <a:gd name="adj1" fmla="val 49348"/>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cxnSpLocks/>
            </p:cNvCxnSpPr>
            <p:nvPr/>
          </p:nvCxnSpPr>
          <p:spPr>
            <a:xfrm flipV="1">
              <a:off x="2338553" y="4998547"/>
              <a:ext cx="1418915" cy="316644"/>
            </a:xfrm>
            <a:prstGeom prst="bentConnector3">
              <a:avLst>
                <a:gd name="adj1"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864180" y="2827386"/>
              <a:ext cx="1679191" cy="830997"/>
            </a:xfrm>
            <a:prstGeom prst="rect">
              <a:avLst/>
            </a:prstGeom>
            <a:noFill/>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 de banco de dados (secundário)</a:t>
              </a:r>
            </a:p>
          </p:txBody>
        </p:sp>
        <p:sp>
          <p:nvSpPr>
            <p:cNvPr id="8" name="TextBox 7"/>
            <p:cNvSpPr txBox="1"/>
            <p:nvPr/>
          </p:nvSpPr>
          <p:spPr>
            <a:xfrm>
              <a:off x="1186545" y="3278792"/>
              <a:ext cx="1413010" cy="553998"/>
            </a:xfrm>
            <a:prstGeom prst="rect">
              <a:avLst/>
            </a:prstGeom>
            <a:noFill/>
          </p:spPr>
          <p:txBody>
            <a:bodyPr wrap="square" lIns="0" tIns="0" rIns="0" bIns="0"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a:t>
              </a:r>
            </a:p>
          </p:txBody>
        </p:sp>
        <p:cxnSp>
          <p:nvCxnSpPr>
            <p:cNvPr id="11" name="Elbow Connector 10"/>
            <p:cNvCxnSpPr>
              <a:cxnSpLocks/>
            </p:cNvCxnSpPr>
            <p:nvPr/>
          </p:nvCxnSpPr>
          <p:spPr>
            <a:xfrm flipV="1">
              <a:off x="2304368" y="2498018"/>
              <a:ext cx="1418916" cy="390675"/>
            </a:xfrm>
            <a:prstGeom prst="bentConnector3">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cxnSpLocks/>
            </p:cNvCxnSpPr>
            <p:nvPr/>
          </p:nvCxnSpPr>
          <p:spPr>
            <a:xfrm>
              <a:off x="2304368" y="2144927"/>
              <a:ext cx="1418916" cy="353092"/>
            </a:xfrm>
            <a:prstGeom prst="bentConnector3">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254982" y="2828264"/>
              <a:ext cx="1801580" cy="830997"/>
            </a:xfrm>
            <a:prstGeom prst="rect">
              <a:avLst/>
            </a:prstGeom>
            <a:noFill/>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 de banco de dados (principal)</a:t>
              </a:r>
            </a:p>
          </p:txBody>
        </p:sp>
        <p:cxnSp>
          <p:nvCxnSpPr>
            <p:cNvPr id="15" name="Elbow Connector 14"/>
            <p:cNvCxnSpPr>
              <a:cxnSpLocks/>
            </p:cNvCxnSpPr>
            <p:nvPr/>
          </p:nvCxnSpPr>
          <p:spPr>
            <a:xfrm rot="10800000">
              <a:off x="4574427" y="2515435"/>
              <a:ext cx="1695784" cy="1675"/>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166380" y="5765414"/>
              <a:ext cx="1445972" cy="553998"/>
            </a:xfrm>
            <a:prstGeom prst="rect">
              <a:avLst/>
            </a:prstGeom>
            <a:noFill/>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a:t>
              </a:r>
            </a:p>
          </p:txBody>
        </p:sp>
        <p:sp>
          <p:nvSpPr>
            <p:cNvPr id="48" name="TextBox 47"/>
            <p:cNvSpPr txBox="1"/>
            <p:nvPr/>
          </p:nvSpPr>
          <p:spPr>
            <a:xfrm>
              <a:off x="5842708" y="5306043"/>
              <a:ext cx="1680158" cy="830997"/>
            </a:xfrm>
            <a:prstGeom prst="rect">
              <a:avLst/>
            </a:prstGeom>
            <a:noFill/>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 de banco de dados (secundário)</a:t>
              </a:r>
            </a:p>
          </p:txBody>
        </p:sp>
        <p:sp>
          <p:nvSpPr>
            <p:cNvPr id="72" name="Down Arrow 71"/>
            <p:cNvSpPr/>
            <p:nvPr/>
          </p:nvSpPr>
          <p:spPr>
            <a:xfrm>
              <a:off x="3630745" y="3747222"/>
              <a:ext cx="1036633" cy="707116"/>
            </a:xfrm>
            <a:prstGeom prst="downArrow">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p:cNvSpPr txBox="1"/>
            <p:nvPr/>
          </p:nvSpPr>
          <p:spPr>
            <a:xfrm>
              <a:off x="7809422" y="1922865"/>
              <a:ext cx="3084571" cy="1323439"/>
            </a:xfrm>
            <a:prstGeom prst="rect">
              <a:avLst/>
            </a:prstGeom>
            <a:solidFill>
              <a:schemeClr val="accent3">
                <a:lumMod val="20000"/>
                <a:lumOff val="80000"/>
              </a:schemeClr>
            </a:solidFill>
            <a:ln>
              <a:solidFill>
                <a:schemeClr val="accent1"/>
              </a:solidFill>
            </a:ln>
          </p:spPr>
          <p:txBody>
            <a:bodyPr wrap="square" rtlCol="0">
              <a:spAutoFit/>
            </a:bodyPr>
            <a:lstStyle/>
            <a:p>
              <a:pP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Criar um servidor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de banco </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de dados secundário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em espera</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e replicar </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os dados.</a:t>
              </a:r>
            </a:p>
          </p:txBody>
        </p:sp>
        <p:sp>
          <p:nvSpPr>
            <p:cNvPr id="90" name="TextBox 89"/>
            <p:cNvSpPr txBox="1"/>
            <p:nvPr/>
          </p:nvSpPr>
          <p:spPr>
            <a:xfrm>
              <a:off x="7695772" y="4608306"/>
              <a:ext cx="3198221" cy="707886"/>
            </a:xfrm>
            <a:prstGeom prst="rect">
              <a:avLst/>
            </a:prstGeom>
            <a:solidFill>
              <a:schemeClr val="accent3">
                <a:lumMod val="20000"/>
                <a:lumOff val="80000"/>
              </a:schemeClr>
            </a:solidFill>
            <a:ln>
              <a:solidFill>
                <a:schemeClr val="accent1"/>
              </a:solidFill>
            </a:ln>
          </p:spPr>
          <p:txBody>
            <a:bodyPr wrap="square" rtlCol="0">
              <a:spAutoFit/>
            </a:bodyPr>
            <a:lstStyle/>
            <a:p>
              <a:pP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 servidor secundário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assume a </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carga.</a:t>
              </a:r>
            </a:p>
          </p:txBody>
        </p:sp>
        <p:sp>
          <p:nvSpPr>
            <p:cNvPr id="92" name="TextBox 91"/>
            <p:cNvSpPr txBox="1"/>
            <p:nvPr/>
          </p:nvSpPr>
          <p:spPr>
            <a:xfrm>
              <a:off x="2972272" y="5525170"/>
              <a:ext cx="2448140" cy="1015663"/>
            </a:xfrm>
            <a:prstGeom prst="rect">
              <a:avLst/>
            </a:prstGeom>
            <a:solidFill>
              <a:schemeClr val="accent3">
                <a:lumMod val="20000"/>
                <a:lumOff val="80000"/>
              </a:schemeClr>
            </a:solidFill>
            <a:ln>
              <a:solidFill>
                <a:schemeClr val="accent1"/>
              </a:solidFill>
            </a:ln>
          </p:spPr>
          <p:txBody>
            <a:bodyPr wrap="squar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O servidor de banco de dados principal fica offline.</a:t>
              </a:r>
            </a:p>
          </p:txBody>
        </p:sp>
        <p:sp>
          <p:nvSpPr>
            <p:cNvPr id="38" name="TextBox 37"/>
            <p:cNvSpPr txBox="1"/>
            <p:nvPr/>
          </p:nvSpPr>
          <p:spPr>
            <a:xfrm>
              <a:off x="3757468" y="1460712"/>
              <a:ext cx="2718676" cy="461665"/>
            </a:xfrm>
            <a:prstGeom prst="rect">
              <a:avLst/>
            </a:prstGeom>
            <a:noFill/>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cxnSp>
          <p:nvCxnSpPr>
            <p:cNvPr id="31" name="Elbow Connector 30"/>
            <p:cNvCxnSpPr>
              <a:cxnSpLocks/>
            </p:cNvCxnSpPr>
            <p:nvPr/>
          </p:nvCxnSpPr>
          <p:spPr>
            <a:xfrm rot="10800000">
              <a:off x="4609023" y="4998546"/>
              <a:ext cx="1681877" cy="1229"/>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cxnSpLocks/>
            </p:cNvCxnSpPr>
            <p:nvPr/>
          </p:nvCxnSpPr>
          <p:spPr>
            <a:xfrm>
              <a:off x="2338554" y="4571424"/>
              <a:ext cx="4350313" cy="78313"/>
            </a:xfrm>
            <a:prstGeom prst="bentConnector2">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cxnSpLocks/>
            </p:cNvCxnSpPr>
            <p:nvPr/>
          </p:nvCxnSpPr>
          <p:spPr>
            <a:xfrm flipV="1">
              <a:off x="2324384" y="4649737"/>
              <a:ext cx="4364483" cy="751440"/>
            </a:xfrm>
            <a:prstGeom prst="bentConnector4">
              <a:avLst>
                <a:gd name="adj1" fmla="val 25593"/>
                <a:gd name="adj2" fmla="val 110674"/>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pic>
          <p:nvPicPr>
            <p:cNvPr id="40" name="Graphic 39">
              <a:extLst>
                <a:ext uri="{FF2B5EF4-FFF2-40B4-BE49-F238E27FC236}">
                  <a16:creationId xmlns:a16="http://schemas.microsoft.com/office/drawing/2014/main" id="{2AC0BE99-54D9-48D3-8787-E2991EFFA4A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32753" y="1801491"/>
              <a:ext cx="731520" cy="731520"/>
            </a:xfrm>
            <a:prstGeom prst="rect">
              <a:avLst/>
            </a:prstGeom>
          </p:spPr>
        </p:pic>
        <p:pic>
          <p:nvPicPr>
            <p:cNvPr id="41" name="Graphic 40">
              <a:extLst>
                <a:ext uri="{FF2B5EF4-FFF2-40B4-BE49-F238E27FC236}">
                  <a16:creationId xmlns:a16="http://schemas.microsoft.com/office/drawing/2014/main" id="{97CF7319-3022-4B20-A4EF-12E2DAAB530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32753" y="2563230"/>
              <a:ext cx="731520" cy="731520"/>
            </a:xfrm>
            <a:prstGeom prst="rect">
              <a:avLst/>
            </a:prstGeom>
          </p:spPr>
        </p:pic>
        <p:pic>
          <p:nvPicPr>
            <p:cNvPr id="42" name="Graphic 41">
              <a:extLst>
                <a:ext uri="{FF2B5EF4-FFF2-40B4-BE49-F238E27FC236}">
                  <a16:creationId xmlns:a16="http://schemas.microsoft.com/office/drawing/2014/main" id="{8CE699B9-9D43-46C0-8F2B-2A2BB72CD3A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32753" y="4258941"/>
              <a:ext cx="731520" cy="731520"/>
            </a:xfrm>
            <a:prstGeom prst="rect">
              <a:avLst/>
            </a:prstGeom>
          </p:spPr>
        </p:pic>
        <p:pic>
          <p:nvPicPr>
            <p:cNvPr id="43" name="Graphic 42">
              <a:extLst>
                <a:ext uri="{FF2B5EF4-FFF2-40B4-BE49-F238E27FC236}">
                  <a16:creationId xmlns:a16="http://schemas.microsoft.com/office/drawing/2014/main" id="{1384DBF2-BA41-4C20-9178-10F13E571B5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32753" y="5020680"/>
              <a:ext cx="731520" cy="731520"/>
            </a:xfrm>
            <a:prstGeom prst="rect">
              <a:avLst/>
            </a:prstGeom>
          </p:spPr>
        </p:pic>
        <p:pic>
          <p:nvPicPr>
            <p:cNvPr id="49" name="Graphic 48">
              <a:extLst>
                <a:ext uri="{FF2B5EF4-FFF2-40B4-BE49-F238E27FC236}">
                  <a16:creationId xmlns:a16="http://schemas.microsoft.com/office/drawing/2014/main" id="{E87D77AF-4B10-40B9-98D7-F73E4AF5FDB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20822" y="2260741"/>
              <a:ext cx="469900" cy="469900"/>
            </a:xfrm>
            <a:prstGeom prst="rect">
              <a:avLst/>
            </a:prstGeom>
          </p:spPr>
        </p:pic>
        <p:pic>
          <p:nvPicPr>
            <p:cNvPr id="51" name="Graphic 50">
              <a:extLst>
                <a:ext uri="{FF2B5EF4-FFF2-40B4-BE49-F238E27FC236}">
                  <a16:creationId xmlns:a16="http://schemas.microsoft.com/office/drawing/2014/main" id="{EC835BAA-4DC9-470D-9B5D-0CCD2064808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53917" y="2260741"/>
              <a:ext cx="469900" cy="469900"/>
            </a:xfrm>
            <a:prstGeom prst="rect">
              <a:avLst/>
            </a:prstGeom>
          </p:spPr>
        </p:pic>
        <p:grpSp>
          <p:nvGrpSpPr>
            <p:cNvPr id="6" name="Group 5">
              <a:extLst>
                <a:ext uri="{FF2B5EF4-FFF2-40B4-BE49-F238E27FC236}">
                  <a16:creationId xmlns:a16="http://schemas.microsoft.com/office/drawing/2014/main" id="{EA92A004-FBFC-44FF-B346-F86D217000B5}"/>
                </a:ext>
              </a:extLst>
            </p:cNvPr>
            <p:cNvGrpSpPr/>
            <p:nvPr/>
          </p:nvGrpSpPr>
          <p:grpSpPr>
            <a:xfrm>
              <a:off x="3607023" y="4530282"/>
              <a:ext cx="1097853" cy="973595"/>
              <a:chOff x="3607023" y="4530282"/>
              <a:chExt cx="1097853" cy="973595"/>
            </a:xfrm>
          </p:grpSpPr>
          <p:sp>
            <p:nvSpPr>
              <p:cNvPr id="60" name="Multiply 59"/>
              <p:cNvSpPr/>
              <p:nvPr/>
            </p:nvSpPr>
            <p:spPr>
              <a:xfrm>
                <a:off x="3607023" y="4530282"/>
                <a:ext cx="1097853" cy="973595"/>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2" name="Graphic 51">
                <a:extLst>
                  <a:ext uri="{FF2B5EF4-FFF2-40B4-BE49-F238E27FC236}">
                    <a16:creationId xmlns:a16="http://schemas.microsoft.com/office/drawing/2014/main" id="{4725998F-B0E9-4237-9514-DCE4E026B82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23094" y="4801507"/>
                <a:ext cx="469900" cy="469900"/>
              </a:xfrm>
              <a:prstGeom prst="rect">
                <a:avLst/>
              </a:prstGeom>
            </p:spPr>
          </p:pic>
        </p:grpSp>
        <p:pic>
          <p:nvPicPr>
            <p:cNvPr id="56" name="Graphic 55">
              <a:extLst>
                <a:ext uri="{FF2B5EF4-FFF2-40B4-BE49-F238E27FC236}">
                  <a16:creationId xmlns:a16="http://schemas.microsoft.com/office/drawing/2014/main" id="{1463D2C3-E82B-4A5A-A92B-24DA49F6A25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56189" y="4801507"/>
              <a:ext cx="469900" cy="469900"/>
            </a:xfrm>
            <a:prstGeom prst="rect">
              <a:avLst/>
            </a:prstGeom>
          </p:spPr>
        </p:pic>
      </p:grpSp>
    </p:spTree>
    <p:custDataLst>
      <p:tags r:id="rId1"/>
    </p:custDataLst>
    <p:extLst>
      <p:ext uri="{BB962C8B-B14F-4D97-AF65-F5344CB8AC3E}">
        <p14:creationId xmlns:p14="http://schemas.microsoft.com/office/powerpoint/2010/main" val="607235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A19DEB-7DCA-4BA4-B5D7-DDC92D990BAA}"/>
              </a:ext>
            </a:extLst>
          </p:cNvPr>
          <p:cNvSpPr>
            <a:spLocks noGrp="1"/>
          </p:cNvSpPr>
          <p:nvPr>
            <p:ph type="title"/>
          </p:nvPr>
        </p:nvSpPr>
        <p:spPr/>
        <p:txBody>
          <a:bodyPr rtlCol="0"/>
          <a:lstStyle/>
          <a:p>
            <a:pPr rtl="0"/>
            <a:r>
              <a:rPr lang="pt-BR"/>
              <a:t>8. Otimizar para custo</a:t>
            </a:r>
          </a:p>
        </p:txBody>
      </p:sp>
      <p:sp>
        <p:nvSpPr>
          <p:cNvPr id="8" name="Content Placeholder 2">
            <a:extLst>
              <a:ext uri="{FF2B5EF4-FFF2-40B4-BE49-F238E27FC236}">
                <a16:creationId xmlns:a16="http://schemas.microsoft.com/office/drawing/2014/main" id="{2AFF7E26-D397-4633-80E6-823093400A10}"/>
              </a:ext>
            </a:extLst>
          </p:cNvPr>
          <p:cNvSpPr txBox="1">
            <a:spLocks/>
          </p:cNvSpPr>
          <p:nvPr/>
        </p:nvSpPr>
        <p:spPr>
          <a:xfrm>
            <a:off x="2895600" y="1338263"/>
            <a:ext cx="64008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rtl="0">
              <a:spcAft>
                <a:spcPts val="800"/>
              </a:spcAft>
              <a:buFont typeface="Arial" panose="020B0604020202020204" pitchFamily="34" charset="0"/>
              <a:buNone/>
            </a:pPr>
            <a:r>
              <a:rPr lang="pt-BR" i="1">
                <a:latin typeface="Amazon Ember Light" panose="020B0403020204020204" pitchFamily="34" charset="0"/>
                <a:ea typeface="Amazon Ember Light" panose="020B0403020204020204" pitchFamily="34" charset="0"/>
                <a:cs typeface="Amazon Ember Light" panose="020B0403020204020204" pitchFamily="34" charset="0"/>
              </a:rPr>
              <a:t>Aproveite a flexibilidade da AWS para aumentar a eficiência de custos.</a:t>
            </a:r>
          </a:p>
        </p:txBody>
      </p:sp>
      <p:sp>
        <p:nvSpPr>
          <p:cNvPr id="9" name="TextBox 8">
            <a:extLst>
              <a:ext uri="{FF2B5EF4-FFF2-40B4-BE49-F238E27FC236}">
                <a16:creationId xmlns:a16="http://schemas.microsoft.com/office/drawing/2014/main" id="{2A38EAC0-B9E2-4E8F-A824-1D75F8FE14AA}"/>
              </a:ext>
            </a:extLst>
          </p:cNvPr>
          <p:cNvSpPr txBox="1"/>
          <p:nvPr/>
        </p:nvSpPr>
        <p:spPr>
          <a:xfrm>
            <a:off x="3404200" y="2805048"/>
            <a:ext cx="5428716" cy="502766"/>
          </a:xfrm>
          <a:prstGeom prst="rect">
            <a:avLst/>
          </a:prstGeom>
          <a:noFill/>
        </p:spPr>
        <p:txBody>
          <a:bodyPr wrap="square" rtlCol="0">
            <a:spAutoFit/>
          </a:bodyPr>
          <a:lstStyle/>
          <a:p>
            <a:pPr algn="ctr" rtl="0"/>
            <a:r>
              <a:rPr lang="pt-BR" sz="2667">
                <a:latin typeface="Amazon Ember" panose="020B0603020204020204" pitchFamily="34" charset="0"/>
                <a:ea typeface="Amazon Ember" panose="020B0603020204020204" pitchFamily="34" charset="0"/>
                <a:cs typeface="Amazon Ember" panose="020B0603020204020204" pitchFamily="34" charset="0"/>
              </a:rPr>
              <a:t>Considerações importantes:</a:t>
            </a:r>
          </a:p>
        </p:txBody>
      </p:sp>
      <p:sp>
        <p:nvSpPr>
          <p:cNvPr id="6" name="Content Placeholder 5">
            <a:extLst>
              <a:ext uri="{FF2B5EF4-FFF2-40B4-BE49-F238E27FC236}">
                <a16:creationId xmlns:a16="http://schemas.microsoft.com/office/drawing/2014/main" id="{3D2ACDD4-F476-4655-B36C-D5F853118475}"/>
              </a:ext>
            </a:extLst>
          </p:cNvPr>
          <p:cNvSpPr>
            <a:spLocks noGrp="1"/>
          </p:cNvSpPr>
          <p:nvPr>
            <p:ph idx="1"/>
          </p:nvPr>
        </p:nvSpPr>
        <p:spPr>
          <a:xfrm>
            <a:off x="419100" y="3585879"/>
            <a:ext cx="5504688" cy="2774418"/>
          </a:xfrm>
        </p:spPr>
        <p:txBody>
          <a:bodyPr rtlCol="0"/>
          <a:lstStyle/>
          <a:p>
            <a:pPr rtl="0"/>
            <a:r>
              <a:rPr lang="pt-BR"/>
              <a:t>Meus recursos são do tamanho e tipo certo para o trabalho?</a:t>
            </a:r>
          </a:p>
          <a:p>
            <a:pPr rtl="0"/>
            <a:r>
              <a:rPr lang="pt-BR"/>
              <a:t>Quais métricas devo monitorar?</a:t>
            </a:r>
          </a:p>
          <a:p>
            <a:pPr rtl="0"/>
            <a:r>
              <a:rPr lang="pt-BR"/>
              <a:t>Como faço para desativar os recursos que não estão em uso?</a:t>
            </a:r>
          </a:p>
        </p:txBody>
      </p:sp>
      <p:sp>
        <p:nvSpPr>
          <p:cNvPr id="7" name="Content Placeholder 6">
            <a:extLst>
              <a:ext uri="{FF2B5EF4-FFF2-40B4-BE49-F238E27FC236}">
                <a16:creationId xmlns:a16="http://schemas.microsoft.com/office/drawing/2014/main" id="{1E2E54FA-6609-48E5-B088-0DBD5DB5FF2D}"/>
              </a:ext>
            </a:extLst>
          </p:cNvPr>
          <p:cNvSpPr>
            <a:spLocks noGrp="1"/>
          </p:cNvSpPr>
          <p:nvPr>
            <p:ph idx="13"/>
          </p:nvPr>
        </p:nvSpPr>
        <p:spPr>
          <a:xfrm>
            <a:off x="6246312" y="3581932"/>
            <a:ext cx="5504688" cy="2774418"/>
          </a:xfrm>
        </p:spPr>
        <p:txBody>
          <a:bodyPr rtlCol="0"/>
          <a:lstStyle/>
          <a:p>
            <a:pPr rtl="0"/>
            <a:r>
              <a:rPr lang="pt-BR"/>
              <a:t>Com que frequência precisarei usar esse recurso?</a:t>
            </a:r>
          </a:p>
          <a:p>
            <a:pPr rtl="0"/>
            <a:r>
              <a:rPr lang="pt-BR"/>
              <a:t>Posso substituir algum dos meus servidores por serviços gerenciados?</a:t>
            </a:r>
          </a:p>
        </p:txBody>
      </p:sp>
    </p:spTree>
    <p:custDataLst>
      <p:tags r:id="rId1"/>
    </p:custDataLst>
    <p:extLst>
      <p:ext uri="{BB962C8B-B14F-4D97-AF65-F5344CB8AC3E}">
        <p14:creationId xmlns:p14="http://schemas.microsoft.com/office/powerpoint/2010/main" val="2737916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p:txBody>
          <a:bodyPr rtlCol="0">
            <a:noAutofit/>
          </a:bodyPr>
          <a:lstStyle/>
          <a:p>
            <a:pPr rtl="0"/>
            <a:r>
              <a:rPr lang="pt-BR"/>
              <a:t>9. Usar armazenamento em cache</a:t>
            </a:r>
          </a:p>
        </p:txBody>
      </p:sp>
      <p:sp>
        <p:nvSpPr>
          <p:cNvPr id="3" name="Content Placeholder 2"/>
          <p:cNvSpPr>
            <a:spLocks noGrp="1"/>
          </p:cNvSpPr>
          <p:nvPr>
            <p:ph idx="4294967295"/>
          </p:nvPr>
        </p:nvSpPr>
        <p:spPr>
          <a:xfrm>
            <a:off x="2256140" y="1492752"/>
            <a:ext cx="7903914"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0" tIns="121920" rIns="0" bIns="121920" rtlCol="0" anchor="ctr">
            <a:normAutofit fontScale="85000" lnSpcReduction="10000"/>
          </a:bodyPr>
          <a:lstStyle/>
          <a:p>
            <a:pPr marL="0" indent="0" algn="ctr" rtl="0">
              <a:lnSpc>
                <a:spcPct val="100000"/>
              </a:lnSpc>
              <a:spcAft>
                <a:spcPts val="800"/>
              </a:spcAft>
              <a:buNone/>
            </a:pPr>
            <a:r>
              <a:rPr lang="pt-BR" i="1" spc="-20" dirty="0">
                <a:latin typeface="Amazon Ember Light" panose="020B0403020204020204" pitchFamily="34" charset="0"/>
                <a:ea typeface="Amazon Ember Light" panose="020B0403020204020204" pitchFamily="34" charset="0"/>
                <a:cs typeface="Amazon Ember Light" panose="020B0403020204020204" pitchFamily="34" charset="0"/>
              </a:rPr>
              <a:t>O cache minimiza as operações redundantes </a:t>
            </a:r>
            <a:r>
              <a:rPr lang="pt-BR" i="1" spc="-20" dirty="0" smtClean="0">
                <a:latin typeface="Amazon Ember Light" panose="020B0403020204020204" pitchFamily="34" charset="0"/>
                <a:ea typeface="Amazon Ember Light" panose="020B0403020204020204" pitchFamily="34" charset="0"/>
                <a:cs typeface="Amazon Ember Light" panose="020B0403020204020204" pitchFamily="34" charset="0"/>
              </a:rPr>
              <a:t>de recuperação </a:t>
            </a:r>
            <a:r>
              <a:rPr lang="pt-BR" i="1" spc="-20" dirty="0">
                <a:latin typeface="Amazon Ember Light" panose="020B0403020204020204" pitchFamily="34" charset="0"/>
                <a:ea typeface="Amazon Ember Light" panose="020B0403020204020204" pitchFamily="34" charset="0"/>
                <a:cs typeface="Amazon Ember Light" panose="020B0403020204020204" pitchFamily="34" charset="0"/>
              </a:rPr>
              <a:t>de dados, melhorando a performance e o custo.</a:t>
            </a:r>
          </a:p>
        </p:txBody>
      </p:sp>
      <p:grpSp>
        <p:nvGrpSpPr>
          <p:cNvPr id="7" name="Group 6" descr="antipattern where three users each send a request for data to an S3 bucket and each request has equal latency and cost.">
            <a:extLst>
              <a:ext uri="{FF2B5EF4-FFF2-40B4-BE49-F238E27FC236}">
                <a16:creationId xmlns:a16="http://schemas.microsoft.com/office/drawing/2014/main" id="{17A1EC2E-0E65-4BE2-ABCC-05242A0B20A8}"/>
              </a:ext>
            </a:extLst>
          </p:cNvPr>
          <p:cNvGrpSpPr/>
          <p:nvPr/>
        </p:nvGrpSpPr>
        <p:grpSpPr>
          <a:xfrm>
            <a:off x="834399" y="3203227"/>
            <a:ext cx="4950720" cy="3013204"/>
            <a:chOff x="834399" y="3203227"/>
            <a:chExt cx="4950720" cy="3013204"/>
          </a:xfrm>
        </p:grpSpPr>
        <p:sp>
          <p:nvSpPr>
            <p:cNvPr id="17" name="TextBox 16"/>
            <p:cNvSpPr txBox="1"/>
            <p:nvPr/>
          </p:nvSpPr>
          <p:spPr>
            <a:xfrm>
              <a:off x="1991721" y="3203227"/>
              <a:ext cx="2204547" cy="461665"/>
            </a:xfrm>
            <a:prstGeom prst="rect">
              <a:avLst/>
            </a:prstGeom>
            <a:noFill/>
            <a:ln>
              <a:noFill/>
            </a:ln>
            <a:effectLst/>
          </p:spPr>
          <p:txBody>
            <a:bodyPr wrap="square" rtlCol="0">
              <a:spAutoFit/>
            </a:bodyPr>
            <a:lstStyle/>
            <a:p>
              <a:pPr algn="ctr" rtl="0"/>
              <a:r>
                <a:rPr lang="pt-BR" sz="2400" dirty="0" err="1">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Antipadrão</a:t>
              </a:r>
              <a:endParaRPr lang="pt-BR"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8" name="Straight Arrow Connector 37"/>
            <p:cNvCxnSpPr>
              <a:stCxn id="44" idx="3"/>
            </p:cNvCxnSpPr>
            <p:nvPr/>
          </p:nvCxnSpPr>
          <p:spPr>
            <a:xfrm>
              <a:off x="1809759" y="3892095"/>
              <a:ext cx="2764852" cy="71800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076546" y="5662433"/>
              <a:ext cx="2421754" cy="553998"/>
            </a:xfrm>
            <a:prstGeom prst="rect">
              <a:avLst/>
            </a:prstGeom>
            <a:noFill/>
            <a:effectLst/>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Três solicitações de latência e custo </a:t>
              </a:r>
              <a:r>
                <a:rPr lang="pt-BR"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iguais</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43" name="Straight Arrow Connector 42"/>
            <p:cNvCxnSpPr>
              <a:cxnSpLocks/>
              <a:stCxn id="45" idx="3"/>
            </p:cNvCxnSpPr>
            <p:nvPr/>
          </p:nvCxnSpPr>
          <p:spPr>
            <a:xfrm>
              <a:off x="1809759" y="4777265"/>
              <a:ext cx="2764852" cy="313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grpSp>
          <p:nvGrpSpPr>
            <p:cNvPr id="6" name="Group 5">
              <a:extLst>
                <a:ext uri="{FF2B5EF4-FFF2-40B4-BE49-F238E27FC236}">
                  <a16:creationId xmlns:a16="http://schemas.microsoft.com/office/drawing/2014/main" id="{E30D014F-8E05-4111-BE4F-9A0102D56ED8}"/>
                </a:ext>
              </a:extLst>
            </p:cNvPr>
            <p:cNvGrpSpPr/>
            <p:nvPr/>
          </p:nvGrpSpPr>
          <p:grpSpPr>
            <a:xfrm>
              <a:off x="834399" y="3404415"/>
              <a:ext cx="975360" cy="2745697"/>
              <a:chOff x="834399" y="3404415"/>
              <a:chExt cx="975360" cy="2745697"/>
            </a:xfrm>
          </p:grpSpPr>
          <p:pic>
            <p:nvPicPr>
              <p:cNvPr id="21" name="Picture 20">
                <a:extLst>
                  <a:ext uri="{C183D7F6-B498-43B3-948B-1728B52AA6E4}">
                    <adec:decorative xmlns:adec="http://schemas.microsoft.com/office/drawing/2017/decorative" xmlns="" val="1"/>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834399" y="5174752"/>
                <a:ext cx="975360" cy="975360"/>
              </a:xfrm>
              <a:prstGeom prst="rect">
                <a:avLst/>
              </a:prstGeom>
            </p:spPr>
          </p:pic>
          <p:pic>
            <p:nvPicPr>
              <p:cNvPr id="44" name="Picture 43">
                <a:extLst>
                  <a:ext uri="{C183D7F6-B498-43B3-948B-1728B52AA6E4}">
                    <adec:decorative xmlns:adec="http://schemas.microsoft.com/office/drawing/2017/decorative" xmlns="" val="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34399" y="3404415"/>
                <a:ext cx="975360" cy="975360"/>
              </a:xfrm>
              <a:prstGeom prst="rect">
                <a:avLst/>
              </a:prstGeom>
            </p:spPr>
          </p:pic>
          <p:pic>
            <p:nvPicPr>
              <p:cNvPr id="45" name="Picture 44">
                <a:extLst>
                  <a:ext uri="{C183D7F6-B498-43B3-948B-1728B52AA6E4}">
                    <adec:decorative xmlns:adec="http://schemas.microsoft.com/office/drawing/2017/decorative" xmlns="" val="1"/>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4399" y="4289584"/>
                <a:ext cx="975360" cy="975360"/>
              </a:xfrm>
              <a:prstGeom prst="rect">
                <a:avLst/>
              </a:prstGeom>
            </p:spPr>
          </p:pic>
        </p:grpSp>
        <p:cxnSp>
          <p:nvCxnSpPr>
            <p:cNvPr id="50" name="Straight Arrow Connector 49"/>
            <p:cNvCxnSpPr>
              <a:stCxn id="21" idx="3"/>
            </p:cNvCxnSpPr>
            <p:nvPr/>
          </p:nvCxnSpPr>
          <p:spPr>
            <a:xfrm flipV="1">
              <a:off x="1809759" y="4940301"/>
              <a:ext cx="2764852" cy="722132"/>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4299755" y="3817143"/>
              <a:ext cx="1485364" cy="553998"/>
            </a:xfrm>
            <a:prstGeom prst="rect">
              <a:avLst/>
            </a:prstGeom>
            <a:noFill/>
            <a:effectLst/>
          </p:spPr>
          <p:txBody>
            <a:bodyPr wrap="square" lIns="0" tIns="0" rIns="0" bIns="0"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Bucket do S3 com dados</a:t>
              </a:r>
            </a:p>
          </p:txBody>
        </p:sp>
        <p:pic>
          <p:nvPicPr>
            <p:cNvPr id="42" name="Graphic 41">
              <a:extLst>
                <a:ext uri="{FF2B5EF4-FFF2-40B4-BE49-F238E27FC236}">
                  <a16:creationId xmlns:a16="http://schemas.microsoft.com/office/drawing/2014/main" id="{552ECE34-F69C-4B4D-81C6-135AF605A36D}"/>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649628" y="4368922"/>
              <a:ext cx="822960" cy="822960"/>
            </a:xfrm>
            <a:prstGeom prst="rect">
              <a:avLst/>
            </a:prstGeom>
          </p:spPr>
        </p:pic>
      </p:grpSp>
      <p:grpSp>
        <p:nvGrpSpPr>
          <p:cNvPr id="8" name="Group 7" descr="best practice where a request for data is cached  with AmazonCloudFront so that there is a lower latency and cost for subsequent requests.">
            <a:extLst>
              <a:ext uri="{FF2B5EF4-FFF2-40B4-BE49-F238E27FC236}">
                <a16:creationId xmlns:a16="http://schemas.microsoft.com/office/drawing/2014/main" id="{3B27D270-418D-4AE4-B73E-F6F42A6D7AA7}"/>
              </a:ext>
            </a:extLst>
          </p:cNvPr>
          <p:cNvGrpSpPr/>
          <p:nvPr/>
        </p:nvGrpSpPr>
        <p:grpSpPr>
          <a:xfrm>
            <a:off x="6488133" y="3080293"/>
            <a:ext cx="5029261" cy="3263362"/>
            <a:chOff x="6488133" y="3080293"/>
            <a:chExt cx="5029261" cy="3263362"/>
          </a:xfrm>
        </p:grpSpPr>
        <p:sp>
          <p:nvSpPr>
            <p:cNvPr id="18" name="TextBox 17"/>
            <p:cNvSpPr txBox="1"/>
            <p:nvPr/>
          </p:nvSpPr>
          <p:spPr>
            <a:xfrm>
              <a:off x="7879429" y="3080293"/>
              <a:ext cx="2204547" cy="461665"/>
            </a:xfrm>
            <a:prstGeom prst="rect">
              <a:avLst/>
            </a:prstGeom>
            <a:noFill/>
            <a:ln>
              <a:noFill/>
            </a:ln>
            <a:effectLst/>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 prática</a:t>
              </a:r>
            </a:p>
          </p:txBody>
        </p:sp>
        <p:pic>
          <p:nvPicPr>
            <p:cNvPr id="81" name="Picture 80">
              <a:extLst>
                <a:ext uri="{C183D7F6-B498-43B3-948B-1728B52AA6E4}">
                  <adec:decorative xmlns:adec="http://schemas.microsoft.com/office/drawing/2017/decorative" xmlns="" val="1"/>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6488133" y="5174752"/>
              <a:ext cx="975360" cy="975360"/>
            </a:xfrm>
            <a:prstGeom prst="rect">
              <a:avLst/>
            </a:prstGeom>
          </p:spPr>
        </p:pic>
        <p:cxnSp>
          <p:nvCxnSpPr>
            <p:cNvPr id="83" name="Straight Arrow Connector 82"/>
            <p:cNvCxnSpPr>
              <a:stCxn id="86" idx="3"/>
            </p:cNvCxnSpPr>
            <p:nvPr/>
          </p:nvCxnSpPr>
          <p:spPr>
            <a:xfrm>
              <a:off x="7463494" y="3892096"/>
              <a:ext cx="1014673" cy="56580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7807237" y="5512658"/>
              <a:ext cx="2866583" cy="830997"/>
            </a:xfrm>
            <a:prstGeom prst="rect">
              <a:avLst/>
            </a:prstGeom>
            <a:noFill/>
            <a:effectLst/>
          </p:spPr>
          <p:txBody>
            <a:bodyPr wrap="square" lIns="0" tIns="0" rIns="0" b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As solicitações subsequentes terão latência e custos </a:t>
              </a: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menores</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a:t>
              </a:r>
              <a:endParaRPr lang="pt-BR"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5" name="Straight Arrow Connector 84"/>
            <p:cNvCxnSpPr>
              <a:cxnSpLocks/>
              <a:stCxn id="87" idx="3"/>
            </p:cNvCxnSpPr>
            <p:nvPr/>
          </p:nvCxnSpPr>
          <p:spPr>
            <a:xfrm>
              <a:off x="7463493" y="4777265"/>
              <a:ext cx="1022344" cy="6681"/>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86" name="Picture 85">
              <a:extLst>
                <a:ext uri="{C183D7F6-B498-43B3-948B-1728B52AA6E4}">
                  <adec:decorative xmlns:adec="http://schemas.microsoft.com/office/drawing/2017/decorative" xmlns="" val="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488133" y="3404415"/>
              <a:ext cx="975360" cy="975360"/>
            </a:xfrm>
            <a:prstGeom prst="rect">
              <a:avLst/>
            </a:prstGeom>
          </p:spPr>
        </p:pic>
        <p:pic>
          <p:nvPicPr>
            <p:cNvPr id="87" name="Picture 86">
              <a:extLst>
                <a:ext uri="{C183D7F6-B498-43B3-948B-1728B52AA6E4}">
                  <adec:decorative xmlns:adec="http://schemas.microsoft.com/office/drawing/2017/decorative" xmlns="" val="1"/>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488133" y="4289584"/>
              <a:ext cx="975360" cy="975360"/>
            </a:xfrm>
            <a:prstGeom prst="rect">
              <a:avLst/>
            </a:prstGeom>
          </p:spPr>
        </p:pic>
        <p:cxnSp>
          <p:nvCxnSpPr>
            <p:cNvPr id="88" name="Straight Arrow Connector 87"/>
            <p:cNvCxnSpPr>
              <a:stCxn id="81" idx="3"/>
            </p:cNvCxnSpPr>
            <p:nvPr/>
          </p:nvCxnSpPr>
          <p:spPr>
            <a:xfrm flipV="1">
              <a:off x="7463494" y="5075058"/>
              <a:ext cx="1014673" cy="5873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90" name="TextBox 89"/>
            <p:cNvSpPr txBox="1"/>
            <p:nvPr/>
          </p:nvSpPr>
          <p:spPr>
            <a:xfrm>
              <a:off x="10160054" y="3817143"/>
              <a:ext cx="1357340" cy="553998"/>
            </a:xfrm>
            <a:prstGeom prst="rect">
              <a:avLst/>
            </a:prstGeom>
            <a:noFill/>
            <a:effectLst/>
          </p:spPr>
          <p:txBody>
            <a:bodyPr wrap="square" lIns="0" tIns="0" rIns="0" bIns="0" rtlCol="0">
              <a:spAutoFit/>
            </a:bodyPr>
            <a:lstStyle/>
            <a:p>
              <a:pPr algn="ctr" rtl="0"/>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do S3 com dados</a:t>
              </a:r>
            </a:p>
          </p:txBody>
        </p:sp>
        <p:cxnSp>
          <p:nvCxnSpPr>
            <p:cNvPr id="100" name="Straight Arrow Connector 99"/>
            <p:cNvCxnSpPr>
              <a:cxnSpLocks/>
            </p:cNvCxnSpPr>
            <p:nvPr/>
          </p:nvCxnSpPr>
          <p:spPr>
            <a:xfrm flipV="1">
              <a:off x="9480503" y="4777265"/>
              <a:ext cx="934372" cy="6681"/>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108" name="TextBox 107"/>
            <p:cNvSpPr txBox="1"/>
            <p:nvPr/>
          </p:nvSpPr>
          <p:spPr>
            <a:xfrm>
              <a:off x="7879429" y="3570922"/>
              <a:ext cx="2204546" cy="830997"/>
            </a:xfrm>
            <a:prstGeom prst="rect">
              <a:avLst/>
            </a:prstGeom>
            <a:noFill/>
            <a:effectLst/>
          </p:spPr>
          <p:txBody>
            <a:bodyPr wrap="square" lIns="0" tIns="0" rIns="0" bIns="0" rtlCol="0">
              <a:spAutoFit/>
            </a:bodyPr>
            <a:lstStyle/>
            <a:p>
              <a:pPr algn="ctr" rtl="0"/>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Armazenamento em cache com o </a:t>
              </a:r>
              <a:r>
                <a:rPr lang="pt-BR" spc="-2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pc="-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pc="-20"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endParaRPr lang="pt-BR"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6" name="Graphic 45">
              <a:extLst>
                <a:ext uri="{FF2B5EF4-FFF2-40B4-BE49-F238E27FC236}">
                  <a16:creationId xmlns:a16="http://schemas.microsoft.com/office/drawing/2014/main" id="{AA1FCB30-C7DA-45AD-8663-A110E4EB7E4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427244" y="4368922"/>
              <a:ext cx="822960" cy="822960"/>
            </a:xfrm>
            <a:prstGeom prst="rect">
              <a:avLst/>
            </a:prstGeom>
          </p:spPr>
        </p:pic>
        <p:pic>
          <p:nvPicPr>
            <p:cNvPr id="47" name="Graphic 46">
              <a:extLst>
                <a:ext uri="{FF2B5EF4-FFF2-40B4-BE49-F238E27FC236}">
                  <a16:creationId xmlns:a16="http://schemas.microsoft.com/office/drawing/2014/main" id="{C932768D-EDB9-439D-945D-60EBD9F40009}"/>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626102" y="4463552"/>
              <a:ext cx="711200" cy="711200"/>
            </a:xfrm>
            <a:prstGeom prst="rect">
              <a:avLst/>
            </a:prstGeom>
          </p:spPr>
        </p:pic>
      </p:grpSp>
    </p:spTree>
    <p:custDataLst>
      <p:tags r:id="rId1"/>
    </p:custDataLst>
    <p:extLst>
      <p:ext uri="{BB962C8B-B14F-4D97-AF65-F5344CB8AC3E}">
        <p14:creationId xmlns:p14="http://schemas.microsoft.com/office/powerpoint/2010/main" val="1906023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88481-E83F-4672-B8D0-4824920F2A19}"/>
              </a:ext>
            </a:extLst>
          </p:cNvPr>
          <p:cNvSpPr>
            <a:spLocks noGrp="1"/>
          </p:cNvSpPr>
          <p:nvPr>
            <p:ph type="title"/>
          </p:nvPr>
        </p:nvSpPr>
        <p:spPr/>
        <p:txBody>
          <a:bodyPr rtlCol="0"/>
          <a:lstStyle/>
          <a:p>
            <a:pPr rtl="0"/>
            <a:r>
              <a:rPr lang="pt-BR"/>
              <a:t>10. Proteger toda a infraestrutura</a:t>
            </a:r>
          </a:p>
        </p:txBody>
      </p:sp>
      <p:sp>
        <p:nvSpPr>
          <p:cNvPr id="8" name="Content Placeholder 2">
            <a:extLst>
              <a:ext uri="{FF2B5EF4-FFF2-40B4-BE49-F238E27FC236}">
                <a16:creationId xmlns:a16="http://schemas.microsoft.com/office/drawing/2014/main" id="{402F5BCB-89F4-40A4-8A76-68B62284EF5E}"/>
              </a:ext>
            </a:extLst>
          </p:cNvPr>
          <p:cNvSpPr txBox="1">
            <a:spLocks/>
          </p:cNvSpPr>
          <p:nvPr/>
        </p:nvSpPr>
        <p:spPr>
          <a:xfrm>
            <a:off x="3157538" y="1557338"/>
            <a:ext cx="5876925" cy="1190625"/>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rtl="0">
              <a:lnSpc>
                <a:spcPct val="100000"/>
              </a:lnSpc>
              <a:spcAft>
                <a:spcPts val="800"/>
              </a:spcAft>
              <a:buFont typeface="Arial" panose="020B0604020202020204" pitchFamily="34" charset="0"/>
              <a:buNone/>
            </a:pP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Promova a segurança em todas </a:t>
            </a:r>
            <a:r>
              <a:rPr lang="pt-BR" i="1" dirty="0" smtClean="0">
                <a:latin typeface="Amazon Ember Light" panose="020B0403020204020204" pitchFamily="34" charset="0"/>
                <a:ea typeface="Amazon Ember Light" panose="020B0403020204020204" pitchFamily="34" charset="0"/>
                <a:cs typeface="Amazon Ember Light" panose="020B0403020204020204" pitchFamily="34" charset="0"/>
              </a:rPr>
              <a:t>as camadas </a:t>
            </a: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da infraestrutura.</a:t>
            </a:r>
          </a:p>
        </p:txBody>
      </p:sp>
      <p:sp>
        <p:nvSpPr>
          <p:cNvPr id="9" name="TextBox 8">
            <a:extLst>
              <a:ext uri="{FF2B5EF4-FFF2-40B4-BE49-F238E27FC236}">
                <a16:creationId xmlns:a16="http://schemas.microsoft.com/office/drawing/2014/main" id="{6DB609F4-66AC-4FA6-82B2-8A8DED407D94}"/>
              </a:ext>
            </a:extLst>
          </p:cNvPr>
          <p:cNvSpPr txBox="1"/>
          <p:nvPr/>
        </p:nvSpPr>
        <p:spPr>
          <a:xfrm>
            <a:off x="3368512" y="2969469"/>
            <a:ext cx="5454978" cy="502766"/>
          </a:xfrm>
          <a:prstGeom prst="rect">
            <a:avLst/>
          </a:prstGeom>
          <a:noFill/>
        </p:spPr>
        <p:txBody>
          <a:bodyPr wrap="square" rtlCol="0">
            <a:spAutoFit/>
          </a:bodyPr>
          <a:lstStyle/>
          <a:p>
            <a:pPr algn="ctr" rtl="0"/>
            <a:r>
              <a:rPr lang="pt-BR" sz="2667" dirty="0">
                <a:latin typeface="Amazon Ember" panose="020B0603020204020204" pitchFamily="34" charset="0"/>
                <a:ea typeface="Amazon Ember" panose="020B0603020204020204" pitchFamily="34" charset="0"/>
                <a:cs typeface="Amazon Ember" panose="020B0603020204020204" pitchFamily="34" charset="0"/>
              </a:rPr>
              <a:t>Considerações importantes:</a:t>
            </a:r>
          </a:p>
        </p:txBody>
      </p:sp>
      <p:sp>
        <p:nvSpPr>
          <p:cNvPr id="6" name="Content Placeholder 5">
            <a:extLst>
              <a:ext uri="{FF2B5EF4-FFF2-40B4-BE49-F238E27FC236}">
                <a16:creationId xmlns:a16="http://schemas.microsoft.com/office/drawing/2014/main" id="{A30160F2-B93D-4322-B521-D7BED6491988}"/>
              </a:ext>
            </a:extLst>
          </p:cNvPr>
          <p:cNvSpPr>
            <a:spLocks noGrp="1"/>
          </p:cNvSpPr>
          <p:nvPr>
            <p:ph idx="1"/>
          </p:nvPr>
        </p:nvSpPr>
        <p:spPr>
          <a:xfrm>
            <a:off x="419100" y="3872753"/>
            <a:ext cx="5045529" cy="2304210"/>
          </a:xfrm>
        </p:spPr>
        <p:txBody>
          <a:bodyPr rIns="0" rtlCol="0"/>
          <a:lstStyle/>
          <a:p>
            <a:pPr rtl="0"/>
            <a:r>
              <a:rPr lang="pt-BR" sz="2200" dirty="0"/>
              <a:t>Isole partes da infraestrutura</a:t>
            </a:r>
          </a:p>
          <a:p>
            <a:pPr rtl="0"/>
            <a:r>
              <a:rPr lang="pt-BR" sz="2200" dirty="0"/>
              <a:t>Criptografe dados em trânsito </a:t>
            </a:r>
            <a:r>
              <a:rPr lang="pt-BR" sz="2200" dirty="0" smtClean="0"/>
              <a:t>e em repouso</a:t>
            </a:r>
            <a:endParaRPr lang="pt-BR" sz="2200" dirty="0"/>
          </a:p>
          <a:p>
            <a:pPr rtl="0"/>
            <a:r>
              <a:rPr lang="pt-BR" sz="2200" dirty="0"/>
              <a:t>Aplique o controle de acesso </a:t>
            </a:r>
            <a:r>
              <a:rPr lang="pt-BR" sz="2200" dirty="0" err="1"/>
              <a:t>granularmente</a:t>
            </a:r>
            <a:r>
              <a:rPr lang="pt-BR" sz="2200" dirty="0"/>
              <a:t>, usando o princípio </a:t>
            </a:r>
            <a:r>
              <a:rPr lang="pt-BR" sz="2200" dirty="0" smtClean="0"/>
              <a:t>do privilégio </a:t>
            </a:r>
            <a:r>
              <a:rPr lang="pt-BR" sz="2200" dirty="0"/>
              <a:t>mínimo</a:t>
            </a:r>
          </a:p>
          <a:p>
            <a:pPr rtl="0"/>
            <a:r>
              <a:rPr lang="pt-BR" sz="2200" dirty="0"/>
              <a:t>Use </a:t>
            </a:r>
            <a:r>
              <a:rPr lang="pt-BR" sz="2200" dirty="0" err="1"/>
              <a:t>Multi-Factor</a:t>
            </a:r>
            <a:r>
              <a:rPr lang="pt-BR" sz="2200" dirty="0"/>
              <a:t> </a:t>
            </a:r>
            <a:r>
              <a:rPr lang="pt-BR" sz="2200" dirty="0" err="1"/>
              <a:t>Authentication</a:t>
            </a:r>
            <a:r>
              <a:rPr lang="pt-BR" sz="2200" dirty="0"/>
              <a:t> (MFA)</a:t>
            </a:r>
          </a:p>
        </p:txBody>
      </p:sp>
      <p:sp>
        <p:nvSpPr>
          <p:cNvPr id="7" name="Content Placeholder 6">
            <a:extLst>
              <a:ext uri="{FF2B5EF4-FFF2-40B4-BE49-F238E27FC236}">
                <a16:creationId xmlns:a16="http://schemas.microsoft.com/office/drawing/2014/main" id="{889C4B4B-1777-4C93-AFF6-687C7CAE1705}"/>
              </a:ext>
            </a:extLst>
          </p:cNvPr>
          <p:cNvSpPr>
            <a:spLocks noGrp="1"/>
          </p:cNvSpPr>
          <p:nvPr>
            <p:ph idx="13"/>
          </p:nvPr>
        </p:nvSpPr>
        <p:spPr>
          <a:xfrm>
            <a:off x="6246312" y="3868806"/>
            <a:ext cx="5314317" cy="2304210"/>
          </a:xfrm>
        </p:spPr>
        <p:txBody>
          <a:bodyPr rIns="0" rtlCol="0"/>
          <a:lstStyle/>
          <a:p>
            <a:pPr rtl="0"/>
            <a:r>
              <a:rPr lang="pt-BR" sz="2200" dirty="0"/>
              <a:t>Use serviços gerenciados</a:t>
            </a:r>
          </a:p>
          <a:p>
            <a:pPr rtl="0"/>
            <a:r>
              <a:rPr lang="pt-BR" sz="2200" dirty="0"/>
              <a:t>Registre o acesso a recursos</a:t>
            </a:r>
          </a:p>
          <a:p>
            <a:pPr rtl="0"/>
            <a:r>
              <a:rPr lang="pt-BR" sz="2200" dirty="0"/>
              <a:t>Automatize as implantações para manter a segurança consistente</a:t>
            </a:r>
          </a:p>
        </p:txBody>
      </p:sp>
    </p:spTree>
    <p:custDataLst>
      <p:tags r:id="rId1"/>
    </p:custDataLst>
    <p:extLst>
      <p:ext uri="{BB962C8B-B14F-4D97-AF65-F5344CB8AC3E}">
        <p14:creationId xmlns:p14="http://schemas.microsoft.com/office/powerpoint/2010/main" val="2620640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64368"/>
            <a:ext cx="5767612" cy="5391982"/>
          </a:xfrm>
        </p:spPr>
        <p:txBody>
          <a:bodyPr rtlCol="0"/>
          <a:lstStyle/>
          <a:p>
            <a:pPr rtl="0"/>
            <a:r>
              <a:rPr lang="pt-BR" sz="2400" dirty="0"/>
              <a:t>À medida que você projeta soluções, avalia prós e contras e baseia suas decisões em dados empíricos</a:t>
            </a:r>
          </a:p>
          <a:p>
            <a:pPr rtl="0"/>
            <a:r>
              <a:rPr lang="pt-BR" sz="2400" dirty="0"/>
              <a:t>Siga estas melhores práticas de criação de soluções na AWS: </a:t>
            </a:r>
          </a:p>
          <a:p>
            <a:pPr lvl="1" rtl="0"/>
            <a:r>
              <a:rPr lang="pt-BR" sz="2000" dirty="0"/>
              <a:t>Habilitar a escalabilidade</a:t>
            </a:r>
          </a:p>
          <a:p>
            <a:pPr lvl="1" rtl="0"/>
            <a:r>
              <a:rPr lang="pt-BR" sz="2000" dirty="0"/>
              <a:t>Automatizar o ambiente</a:t>
            </a:r>
          </a:p>
          <a:p>
            <a:pPr lvl="1" rtl="0"/>
            <a:r>
              <a:rPr lang="pt-BR" sz="2000" dirty="0"/>
              <a:t>Tratar recursos como descartáveis</a:t>
            </a:r>
          </a:p>
          <a:p>
            <a:pPr lvl="1" rtl="0"/>
            <a:r>
              <a:rPr lang="pt-BR" sz="2000" dirty="0"/>
              <a:t>Usar componentes com baixo acoplamento</a:t>
            </a:r>
          </a:p>
          <a:p>
            <a:pPr lvl="1" rtl="0"/>
            <a:r>
              <a:rPr lang="pt-BR" sz="2000" dirty="0"/>
              <a:t>Projetar serviços, não servidores</a:t>
            </a:r>
          </a:p>
          <a:p>
            <a:pPr lvl="1" rtl="0"/>
            <a:r>
              <a:rPr lang="pt-BR" sz="2000" dirty="0"/>
              <a:t>Escolher a solução de banco de dados ideal</a:t>
            </a:r>
          </a:p>
          <a:p>
            <a:pPr lvl="1" rtl="0"/>
            <a:r>
              <a:rPr lang="pt-BR" sz="2000" dirty="0"/>
              <a:t>Evitar pontos únicos de falha</a:t>
            </a:r>
          </a:p>
          <a:p>
            <a:pPr lvl="1" rtl="0"/>
            <a:r>
              <a:rPr lang="pt-BR" sz="2000" dirty="0"/>
              <a:t>Otimizar para custo</a:t>
            </a:r>
          </a:p>
          <a:p>
            <a:pPr lvl="1" rtl="0"/>
            <a:r>
              <a:rPr lang="pt-BR" sz="2000" dirty="0"/>
              <a:t>Usar armazenamento em cache</a:t>
            </a:r>
          </a:p>
          <a:p>
            <a:pPr lvl="1" rtl="0"/>
            <a:r>
              <a:rPr lang="pt-BR" sz="2000" dirty="0"/>
              <a:t>Proteger toda a infraestrutura</a:t>
            </a:r>
            <a:endParaRPr lang="en-US" sz="2000" dirty="0"/>
          </a:p>
        </p:txBody>
      </p:sp>
    </p:spTree>
    <p:custDataLst>
      <p:tags r:id="rId1"/>
    </p:custDataLst>
    <p:extLst>
      <p:ext uri="{BB962C8B-B14F-4D97-AF65-F5344CB8AC3E}">
        <p14:creationId xmlns:p14="http://schemas.microsoft.com/office/powerpoint/2010/main" val="19719573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2: Introdução à arquitetura de nuvem</a:t>
            </a:r>
          </a:p>
        </p:txBody>
      </p:sp>
      <p:sp>
        <p:nvSpPr>
          <p:cNvPr id="2" name="Title 1"/>
          <p:cNvSpPr>
            <a:spLocks noGrp="1"/>
          </p:cNvSpPr>
          <p:nvPr>
            <p:ph type="title"/>
          </p:nvPr>
        </p:nvSpPr>
        <p:spPr/>
        <p:txBody>
          <a:bodyPr rtlCol="0">
            <a:noAutofit/>
          </a:bodyPr>
          <a:lstStyle/>
          <a:p>
            <a:pPr rtl="0"/>
            <a:r>
              <a:rPr lang="pt-BR" sz="4000"/>
              <a:t>Seção 4: Infraestrutura global da AWS</a:t>
            </a:r>
          </a:p>
        </p:txBody>
      </p:sp>
    </p:spTree>
    <p:custDataLst>
      <p:tags r:id="rId1"/>
    </p:custDataLst>
    <p:extLst>
      <p:ext uri="{BB962C8B-B14F-4D97-AF65-F5344CB8AC3E}">
        <p14:creationId xmlns:p14="http://schemas.microsoft.com/office/powerpoint/2010/main" val="2202159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Regiões da AWS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19100" y="1528175"/>
            <a:ext cx="7244892" cy="4648788"/>
          </a:xfrm>
        </p:spPr>
        <p:txBody>
          <a:bodyPr rtlCol="0"/>
          <a:lstStyle/>
          <a:p>
            <a:pPr rtl="0"/>
            <a:r>
              <a:rPr lang="pt-BR" dirty="0"/>
              <a:t>Uma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região da AWS</a:t>
            </a:r>
            <a:r>
              <a:rPr lang="pt-BR" dirty="0">
                <a:solidFill>
                  <a:schemeClr val="accent5"/>
                </a:solidFill>
              </a:rPr>
              <a:t> </a:t>
            </a:r>
            <a:r>
              <a:rPr lang="pt-BR" dirty="0"/>
              <a:t>é uma área geográfica</a:t>
            </a:r>
          </a:p>
          <a:p>
            <a:pPr rtl="0"/>
            <a:r>
              <a:rPr lang="pt-BR" dirty="0"/>
              <a:t>Uma região da AWS consiste em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duas </a:t>
            </a: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ou mais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zonas de disponibilidade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t>A comunicação entre as regiões usa a infraestrutura 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rede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backbone</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da AWS</a:t>
            </a:r>
          </a:p>
          <a:p>
            <a:pPr rtl="0"/>
            <a:r>
              <a:rPr lang="pt-BR" dirty="0"/>
              <a:t>Você habilita e controla a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replicação </a:t>
            </a: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dados</a:t>
            </a:r>
            <a:r>
              <a:rPr lang="pt-BR" dirty="0" smtClean="0">
                <a:latin typeface="Amazon Ember" panose="020B0603020204020204" pitchFamily="34" charset="0"/>
                <a:ea typeface="Amazon Ember" panose="020B0603020204020204" pitchFamily="34" charset="0"/>
                <a:cs typeface="Amazon Ember" panose="020B0603020204020204" pitchFamily="34" charset="0"/>
              </a:rPr>
              <a:t> </a:t>
            </a:r>
            <a:r>
              <a:rPr lang="pt-BR" dirty="0"/>
              <a:t>entre regiões</a:t>
            </a:r>
          </a:p>
        </p:txBody>
      </p:sp>
      <p:pic>
        <p:nvPicPr>
          <p:cNvPr id="26" name="Picture 25" descr="A snapshot from the infrastructure.aws website which shows a picture of downtown London including the Tower Bridge and the Shard. It notes that there are 3 Availability Zones in the London region.">
            <a:extLst>
              <a:ext uri="{FF2B5EF4-FFF2-40B4-BE49-F238E27FC236}">
                <a16:creationId xmlns:a16="http://schemas.microsoft.com/office/drawing/2014/main" id="{38648B05-B7B6-434F-86AD-B927FBEC3DF3}"/>
              </a:ext>
            </a:extLst>
          </p:cNvPr>
          <p:cNvPicPr>
            <a:picLocks noChangeAspect="1"/>
          </p:cNvPicPr>
          <p:nvPr/>
        </p:nvPicPr>
        <p:blipFill>
          <a:blip r:embed="rId4"/>
          <a:stretch>
            <a:fillRect/>
          </a:stretch>
        </p:blipFill>
        <p:spPr>
          <a:xfrm>
            <a:off x="7741158" y="2433233"/>
            <a:ext cx="4226307" cy="3503387"/>
          </a:xfrm>
          <a:prstGeom prst="rect">
            <a:avLst/>
          </a:prstGeom>
        </p:spPr>
      </p:pic>
      <p:sp>
        <p:nvSpPr>
          <p:cNvPr id="27" name="TextBox 26">
            <a:extLst>
              <a:ext uri="{FF2B5EF4-FFF2-40B4-BE49-F238E27FC236}">
                <a16:creationId xmlns:a16="http://schemas.microsoft.com/office/drawing/2014/main" id="{C389C0C4-BD2F-429B-9369-CADCD792F2E7}"/>
              </a:ext>
              <a:ext uri="{C183D7F6-B498-43B3-948B-1728B52AA6E4}">
                <adec:decorative xmlns:adec="http://schemas.microsoft.com/office/drawing/2017/decorative" xmlns="" val="1"/>
              </a:ext>
            </a:extLst>
          </p:cNvPr>
          <p:cNvSpPr txBox="1"/>
          <p:nvPr/>
        </p:nvSpPr>
        <p:spPr>
          <a:xfrm>
            <a:off x="8789288" y="5952887"/>
            <a:ext cx="241444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Exemplo: região de Londres</a:t>
            </a:r>
          </a:p>
        </p:txBody>
      </p:sp>
    </p:spTree>
    <p:custDataLst>
      <p:tags r:id="rId1"/>
    </p:custDataLst>
    <p:extLst>
      <p:ext uri="{BB962C8B-B14F-4D97-AF65-F5344CB8AC3E}">
        <p14:creationId xmlns:p14="http://schemas.microsoft.com/office/powerpoint/2010/main" val="2133132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19405"/>
            <a:ext cx="9034272" cy="474119"/>
          </a:xfrm>
        </p:spPr>
        <p:txBody>
          <a:bodyPr rtlCol="0">
            <a:noAutofit/>
          </a:bodyPr>
          <a:lstStyle/>
          <a:p>
            <a:pPr rtl="0"/>
            <a:r>
              <a:rPr lang="pt-BR"/>
              <a:t>Zonas de disponibilidade da AWS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20579" y="1621766"/>
            <a:ext cx="6521307" cy="4598059"/>
          </a:xfrm>
        </p:spPr>
        <p:txBody>
          <a:bodyPr rIns="0" rtlCol="0">
            <a:noAutofit/>
          </a:bodyPr>
          <a:lstStyle/>
          <a:p>
            <a:pPr rtl="0">
              <a:lnSpc>
                <a:spcPct val="120000"/>
              </a:lnSpc>
              <a:buClr>
                <a:schemeClr val="tx1">
                  <a:lumMod val="85000"/>
                  <a:lumOff val="15000"/>
                </a:schemeClr>
              </a:buClr>
            </a:pPr>
            <a:r>
              <a:rPr lang="pt-BR" sz="2400" dirty="0"/>
              <a:t>Cada zona de disponibilidade é: </a:t>
            </a:r>
          </a:p>
          <a:p>
            <a:pPr lvl="1" rtl="0">
              <a:lnSpc>
                <a:spcPct val="120000"/>
              </a:lnSpc>
              <a:buClr>
                <a:schemeClr val="tx1">
                  <a:lumMod val="85000"/>
                  <a:lumOff val="15000"/>
                </a:schemeClr>
              </a:buClr>
            </a:pPr>
            <a:r>
              <a:rPr lang="pt-BR" sz="2000" dirty="0"/>
              <a:t>Composta por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um ou mais</a:t>
            </a:r>
            <a:r>
              <a:rPr lang="pt-BR" sz="2000" dirty="0"/>
              <a:t> datacenters</a:t>
            </a:r>
          </a:p>
          <a:p>
            <a:pPr lvl="1" rtl="0">
              <a:lnSpc>
                <a:spcPct val="120000"/>
              </a:lnSpc>
              <a:buClr>
                <a:schemeClr val="tx1">
                  <a:lumMod val="85000"/>
                  <a:lumOff val="15000"/>
                </a:schemeClr>
              </a:buClr>
            </a:pPr>
            <a:r>
              <a:rPr lang="pt-BR" sz="2000" dirty="0"/>
              <a:t>Projetada para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isolamento de falhas</a:t>
            </a:r>
          </a:p>
          <a:p>
            <a:pPr lvl="1" rtl="0">
              <a:lnSpc>
                <a:spcPct val="120000"/>
              </a:lnSpc>
              <a:buClr>
                <a:schemeClr val="tx1">
                  <a:lumMod val="85000"/>
                  <a:lumOff val="15000"/>
                </a:schemeClr>
              </a:buClr>
            </a:pPr>
            <a:r>
              <a:rPr lang="pt-BR" sz="2000" dirty="0"/>
              <a:t>Interconectada com outras zonas de disponibilidade da região por meio de links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privados</a:t>
            </a:r>
            <a:r>
              <a:rPr lang="en-US" sz="2000" b="1" dirty="0"/>
              <a:t> </a:t>
            </a:r>
            <a:r>
              <a:rPr lang="en-US" sz="2000" dirty="0"/>
              <a:t>de </a:t>
            </a:r>
            <a:r>
              <a:rPr lang="en-US" sz="2000" dirty="0" err="1"/>
              <a:t>alta</a:t>
            </a:r>
            <a:r>
              <a:rPr lang="en-US" sz="2000" dirty="0"/>
              <a:t> </a:t>
            </a:r>
            <a:r>
              <a:rPr lang="en-US" sz="2000" dirty="0" err="1"/>
              <a:t>velocidade</a:t>
            </a:r>
            <a:endParaRPr lang="en-US" sz="2000" dirty="0"/>
          </a:p>
          <a:p>
            <a:pPr rtl="0">
              <a:lnSpc>
                <a:spcPct val="120000"/>
              </a:lnSpc>
              <a:buClr>
                <a:schemeClr val="tx1">
                  <a:lumMod val="85000"/>
                  <a:lumOff val="15000"/>
                </a:schemeClr>
              </a:buClr>
            </a:pPr>
            <a:r>
              <a:rPr lang="pt-BR" sz="2400" dirty="0"/>
              <a:t>Para determinados serviços, você pode escolher suas zonas de disponibilidade</a:t>
            </a:r>
          </a:p>
          <a:p>
            <a:pPr rtl="0">
              <a:lnSpc>
                <a:spcPct val="120000"/>
              </a:lnSpc>
              <a:buClr>
                <a:schemeClr val="tx1">
                  <a:lumMod val="85000"/>
                  <a:lumOff val="15000"/>
                </a:schemeClr>
              </a:buClr>
            </a:pPr>
            <a:r>
              <a:rPr lang="pt-BR" sz="2400" dirty="0"/>
              <a:t>A AWS recomenda replicar entre zonas de disponibilidade para aumentar a resiliência</a:t>
            </a:r>
          </a:p>
        </p:txBody>
      </p:sp>
      <p:grpSp>
        <p:nvGrpSpPr>
          <p:cNvPr id="10" name="Group 9" descr="architecture diagram of aws cloud with eu-west-1 region that has three availability zones. one availability zone has three data centers.">
            <a:extLst>
              <a:ext uri="{FF2B5EF4-FFF2-40B4-BE49-F238E27FC236}">
                <a16:creationId xmlns:a16="http://schemas.microsoft.com/office/drawing/2014/main" id="{8A20E1DE-0A52-44FD-A6BA-E3FD355DCF53}"/>
              </a:ext>
            </a:extLst>
          </p:cNvPr>
          <p:cNvGrpSpPr/>
          <p:nvPr/>
        </p:nvGrpSpPr>
        <p:grpSpPr>
          <a:xfrm>
            <a:off x="7546194" y="1463929"/>
            <a:ext cx="3989314" cy="4892421"/>
            <a:chOff x="7546194" y="1463929"/>
            <a:chExt cx="3989314" cy="4892421"/>
          </a:xfrm>
        </p:grpSpPr>
        <p:sp>
          <p:nvSpPr>
            <p:cNvPr id="17" name="Rectangle 16">
              <a:extLst>
                <a:ext uri="{FF2B5EF4-FFF2-40B4-BE49-F238E27FC236}">
                  <a16:creationId xmlns:a16="http://schemas.microsoft.com/office/drawing/2014/main" id="{E0A5239B-3978-4578-B408-927F558965CE}"/>
                </a:ext>
              </a:extLst>
            </p:cNvPr>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19" name="Graphic 18">
              <a:extLst>
                <a:ext uri="{FF2B5EF4-FFF2-40B4-BE49-F238E27FC236}">
                  <a16:creationId xmlns:a16="http://schemas.microsoft.com/office/drawing/2014/main" id="{5097AE9C-1753-4B89-BC9B-22D65869BF7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46194" y="1463929"/>
              <a:ext cx="474119" cy="474119"/>
            </a:xfrm>
            <a:prstGeom prst="rect">
              <a:avLst/>
            </a:prstGeom>
          </p:spPr>
        </p:pic>
        <p:sp>
          <p:nvSpPr>
            <p:cNvPr id="20" name="Rectangle 19">
              <a:extLst>
                <a:ext uri="{FF2B5EF4-FFF2-40B4-BE49-F238E27FC236}">
                  <a16:creationId xmlns:a16="http://schemas.microsoft.com/office/drawing/2014/main" id="{91994ED4-007D-414E-8A4B-4C5E2D7D99C3}"/>
                </a:ext>
              </a:extLst>
            </p:cNvPr>
            <p:cNvSpPr/>
            <p:nvPr/>
          </p:nvSpPr>
          <p:spPr>
            <a:xfrm>
              <a:off x="7822634" y="2063262"/>
              <a:ext cx="3436434" cy="41499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Região </a:t>
              </a:r>
              <a:r>
                <a:rPr lang="pt-BR" sz="1600" dirty="0">
                  <a:solidFill>
                    <a:schemeClr val="accent4">
                      <a:lumMod val="75000"/>
                    </a:schemeClr>
                  </a:solidFill>
                  <a:latin typeface="Amazon Ember" panose="020B0603020204020204" pitchFamily="34" charset="0"/>
                  <a:ea typeface="Amazon Ember Light" panose="020B0403020204020204" pitchFamily="34" charset="0"/>
                  <a:cs typeface="Amazon Ember" panose="020B0603020204020204" pitchFamily="34" charset="0"/>
                </a:rPr>
                <a:t>eu-west-1</a:t>
              </a:r>
              <a:endParaRPr lang="en-US" sz="1200" dirty="0">
                <a:solidFill>
                  <a:schemeClr val="accent4">
                    <a:lumMod val="75000"/>
                  </a:schemeClr>
                </a:solidFill>
                <a:latin typeface="Amazon Ember" panose="020B0603020204020204" pitchFamily="34" charset="0"/>
                <a:ea typeface="Amazon Ember Light" panose="020B0403020204020204" pitchFamily="34" charset="0"/>
                <a:cs typeface="Amazon Ember" panose="020B0603020204020204" pitchFamily="34" charset="0"/>
              </a:endParaRPr>
            </a:p>
          </p:txBody>
        </p:sp>
        <p:pic>
          <p:nvPicPr>
            <p:cNvPr id="21" name="Graphic 20">
              <a:extLst>
                <a:ext uri="{FF2B5EF4-FFF2-40B4-BE49-F238E27FC236}">
                  <a16:creationId xmlns:a16="http://schemas.microsoft.com/office/drawing/2014/main" id="{E634423A-3CE3-433D-9558-4EC84A0DDBD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17720" y="2077934"/>
              <a:ext cx="330200" cy="330200"/>
            </a:xfrm>
            <a:prstGeom prst="rect">
              <a:avLst/>
            </a:prstGeom>
          </p:spPr>
        </p:pic>
        <p:grpSp>
          <p:nvGrpSpPr>
            <p:cNvPr id="9" name="Group 8">
              <a:extLst>
                <a:ext uri="{FF2B5EF4-FFF2-40B4-BE49-F238E27FC236}">
                  <a16:creationId xmlns:a16="http://schemas.microsoft.com/office/drawing/2014/main" id="{AF17C3DB-37E4-4207-9623-A5CDE57FE5F9}"/>
                </a:ext>
              </a:extLst>
            </p:cNvPr>
            <p:cNvGrpSpPr/>
            <p:nvPr/>
          </p:nvGrpSpPr>
          <p:grpSpPr>
            <a:xfrm>
              <a:off x="8007035" y="2521006"/>
              <a:ext cx="3067632" cy="1941217"/>
              <a:chOff x="8007035" y="2508649"/>
              <a:chExt cx="3067632" cy="1941217"/>
            </a:xfrm>
          </p:grpSpPr>
          <p:sp>
            <p:nvSpPr>
              <p:cNvPr id="26" name="Rectangle 25">
                <a:extLst>
                  <a:ext uri="{FF2B5EF4-FFF2-40B4-BE49-F238E27FC236}">
                    <a16:creationId xmlns:a16="http://schemas.microsoft.com/office/drawing/2014/main" id="{5E9D6974-EF13-4E29-8D02-19CA67A8D7DC}"/>
                  </a:ext>
                </a:extLst>
              </p:cNvPr>
              <p:cNvSpPr/>
              <p:nvPr/>
            </p:nvSpPr>
            <p:spPr>
              <a:xfrm>
                <a:off x="8007035" y="2508649"/>
                <a:ext cx="3067632" cy="19412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Zona de disponibilidade </a:t>
                </a:r>
                <a:r>
                  <a:rPr lang="pt-BR" sz="1400" dirty="0">
                    <a:solidFill>
                      <a:schemeClr val="accent3"/>
                    </a:solidFill>
                    <a:latin typeface="Amazon Ember" panose="020B0603020204020204" pitchFamily="34" charset="0"/>
                    <a:ea typeface="Amazon Ember Light" panose="020B0403020204020204" pitchFamily="34" charset="0"/>
                    <a:cs typeface="Amazon Ember" panose="020B0603020204020204" pitchFamily="34" charset="0"/>
                  </a:rPr>
                  <a:t>eu-west-1a</a:t>
                </a:r>
              </a:p>
            </p:txBody>
          </p:sp>
          <p:grpSp>
            <p:nvGrpSpPr>
              <p:cNvPr id="5" name="Group 4">
                <a:extLst>
                  <a:ext uri="{FF2B5EF4-FFF2-40B4-BE49-F238E27FC236}">
                    <a16:creationId xmlns:a16="http://schemas.microsoft.com/office/drawing/2014/main" id="{1CD53084-CD7D-4F36-9A78-724023346BA6}"/>
                  </a:ext>
                </a:extLst>
              </p:cNvPr>
              <p:cNvGrpSpPr/>
              <p:nvPr/>
            </p:nvGrpSpPr>
            <p:grpSpPr>
              <a:xfrm>
                <a:off x="8611344" y="2915523"/>
                <a:ext cx="1859015" cy="462189"/>
                <a:chOff x="8093877" y="2915523"/>
                <a:chExt cx="1859015" cy="462189"/>
              </a:xfrm>
            </p:grpSpPr>
            <p:sp>
              <p:nvSpPr>
                <p:cNvPr id="27" name="Rectangle 26">
                  <a:extLst>
                    <a:ext uri="{FF2B5EF4-FFF2-40B4-BE49-F238E27FC236}">
                      <a16:creationId xmlns:a16="http://schemas.microsoft.com/office/drawing/2014/main" id="{FCB4DFC3-049F-4269-A1FA-ECFA4F6E23B9}"/>
                    </a:ext>
                  </a:extLst>
                </p:cNvPr>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a:solidFill>
                        <a:srgbClr val="5A6B86"/>
                      </a:solidFill>
                      <a:latin typeface="Amazon Ember Light" panose="020B0403020204020204" pitchFamily="34" charset="0"/>
                      <a:ea typeface="Amazon Ember Light" panose="020B0403020204020204" pitchFamily="34" charset="0"/>
                      <a:cs typeface="Amazon Ember Light" panose="020B0403020204020204" pitchFamily="34" charset="0"/>
                    </a:rPr>
                    <a:t>Datacenter </a:t>
                  </a:r>
                </a:p>
              </p:txBody>
            </p:sp>
            <p:pic>
              <p:nvPicPr>
                <p:cNvPr id="28" name="Graphic 27">
                  <a:extLst>
                    <a:ext uri="{FF2B5EF4-FFF2-40B4-BE49-F238E27FC236}">
                      <a16:creationId xmlns:a16="http://schemas.microsoft.com/office/drawing/2014/main" id="{9AE4E4F0-AF89-44AC-A9B8-978743DC90B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93877" y="2915523"/>
                  <a:ext cx="330200" cy="330200"/>
                </a:xfrm>
                <a:prstGeom prst="rect">
                  <a:avLst/>
                </a:prstGeom>
              </p:spPr>
            </p:pic>
          </p:grpSp>
          <p:grpSp>
            <p:nvGrpSpPr>
              <p:cNvPr id="6" name="Group 5">
                <a:extLst>
                  <a:ext uri="{FF2B5EF4-FFF2-40B4-BE49-F238E27FC236}">
                    <a16:creationId xmlns:a16="http://schemas.microsoft.com/office/drawing/2014/main" id="{429082FF-9C77-4645-AD24-81BA0E31C4D2}"/>
                  </a:ext>
                </a:extLst>
              </p:cNvPr>
              <p:cNvGrpSpPr/>
              <p:nvPr/>
            </p:nvGrpSpPr>
            <p:grpSpPr>
              <a:xfrm>
                <a:off x="8611344" y="3421502"/>
                <a:ext cx="1859015" cy="462189"/>
                <a:chOff x="8370034" y="3421502"/>
                <a:chExt cx="1859015" cy="462189"/>
              </a:xfrm>
            </p:grpSpPr>
            <p:sp>
              <p:nvSpPr>
                <p:cNvPr id="29" name="Rectangle 28">
                  <a:extLst>
                    <a:ext uri="{FF2B5EF4-FFF2-40B4-BE49-F238E27FC236}">
                      <a16:creationId xmlns:a16="http://schemas.microsoft.com/office/drawing/2014/main" id="{4BFC84B3-C456-4AFA-B9E2-4645AFBCEA3C}"/>
                    </a:ext>
                  </a:extLst>
                </p:cNvPr>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a:solidFill>
                        <a:srgbClr val="5A6B86"/>
                      </a:solidFill>
                      <a:latin typeface="Amazon Ember Light" panose="020B0403020204020204" pitchFamily="34" charset="0"/>
                      <a:ea typeface="Amazon Ember Light" panose="020B0403020204020204" pitchFamily="34" charset="0"/>
                      <a:cs typeface="Amazon Ember Light" panose="020B0403020204020204" pitchFamily="34" charset="0"/>
                    </a:rPr>
                    <a:t>Datacenter </a:t>
                  </a:r>
                </a:p>
              </p:txBody>
            </p:sp>
            <p:pic>
              <p:nvPicPr>
                <p:cNvPr id="30" name="Graphic 29">
                  <a:extLst>
                    <a:ext uri="{FF2B5EF4-FFF2-40B4-BE49-F238E27FC236}">
                      <a16:creationId xmlns:a16="http://schemas.microsoft.com/office/drawing/2014/main" id="{744FB1C9-FA2F-4AF0-95E5-58EE9BDFA4F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370034" y="3421502"/>
                  <a:ext cx="330200" cy="330200"/>
                </a:xfrm>
                <a:prstGeom prst="rect">
                  <a:avLst/>
                </a:prstGeom>
              </p:spPr>
            </p:pic>
          </p:grpSp>
          <p:grpSp>
            <p:nvGrpSpPr>
              <p:cNvPr id="7" name="Group 6">
                <a:extLst>
                  <a:ext uri="{FF2B5EF4-FFF2-40B4-BE49-F238E27FC236}">
                    <a16:creationId xmlns:a16="http://schemas.microsoft.com/office/drawing/2014/main" id="{2DD7F2DF-8EB1-423B-BFFC-FD3875B57D84}"/>
                  </a:ext>
                </a:extLst>
              </p:cNvPr>
              <p:cNvGrpSpPr/>
              <p:nvPr/>
            </p:nvGrpSpPr>
            <p:grpSpPr>
              <a:xfrm>
                <a:off x="8611344" y="3927481"/>
                <a:ext cx="1859015" cy="462189"/>
                <a:chOff x="8615313" y="3927481"/>
                <a:chExt cx="1859015" cy="462189"/>
              </a:xfrm>
            </p:grpSpPr>
            <p:sp>
              <p:nvSpPr>
                <p:cNvPr id="31" name="Rectangle 30">
                  <a:extLst>
                    <a:ext uri="{FF2B5EF4-FFF2-40B4-BE49-F238E27FC236}">
                      <a16:creationId xmlns:a16="http://schemas.microsoft.com/office/drawing/2014/main" id="{D006E52E-BAD7-4291-BD11-DD2A040F43AB}"/>
                    </a:ext>
                  </a:extLst>
                </p:cNvPr>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rtl="0"/>
                  <a:r>
                    <a:rPr lang="pt-BR" sz="1600">
                      <a:solidFill>
                        <a:srgbClr val="5A6B86"/>
                      </a:solidFill>
                      <a:latin typeface="Amazon Ember Light" panose="020B0403020204020204" pitchFamily="34" charset="0"/>
                      <a:ea typeface="Amazon Ember Light" panose="020B0403020204020204" pitchFamily="34" charset="0"/>
                      <a:cs typeface="Amazon Ember Light" panose="020B0403020204020204" pitchFamily="34" charset="0"/>
                    </a:rPr>
                    <a:t>Datacenter </a:t>
                  </a:r>
                </a:p>
              </p:txBody>
            </p:sp>
            <p:pic>
              <p:nvPicPr>
                <p:cNvPr id="32" name="Graphic 31">
                  <a:extLst>
                    <a:ext uri="{FF2B5EF4-FFF2-40B4-BE49-F238E27FC236}">
                      <a16:creationId xmlns:a16="http://schemas.microsoft.com/office/drawing/2014/main" id="{A003222E-B0AD-476E-B9D5-A7E7E6D15E8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615313" y="3927481"/>
                  <a:ext cx="330200" cy="330200"/>
                </a:xfrm>
                <a:prstGeom prst="rect">
                  <a:avLst/>
                </a:prstGeom>
              </p:spPr>
            </p:pic>
          </p:grpSp>
        </p:grpSp>
        <p:sp>
          <p:nvSpPr>
            <p:cNvPr id="33" name="Rectangle 32">
              <a:extLst>
                <a:ext uri="{FF2B5EF4-FFF2-40B4-BE49-F238E27FC236}">
                  <a16:creationId xmlns:a16="http://schemas.microsoft.com/office/drawing/2014/main" id="{E3F543F8-6242-4D7B-AB0A-3BBD5798E9E2}"/>
                </a:ext>
              </a:extLst>
            </p:cNvPr>
            <p:cNvSpPr/>
            <p:nvPr/>
          </p:nvSpPr>
          <p:spPr>
            <a:xfrm>
              <a:off x="8007035" y="4676648"/>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Zona de disponibilidade </a:t>
              </a:r>
              <a:r>
                <a:rPr lang="pt-BR" sz="1600" dirty="0" smtClean="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solidFill>
                    <a:schemeClr val="accent3"/>
                  </a:solidFill>
                  <a:latin typeface="Amazon Ember" panose="020B0603020204020204" pitchFamily="34" charset="0"/>
                  <a:ea typeface="Amazon Ember Light" panose="020B0403020204020204" pitchFamily="34" charset="0"/>
                  <a:cs typeface="Amazon Ember" panose="020B0603020204020204" pitchFamily="34" charset="0"/>
                </a:rPr>
                <a:t>eu-west-1b</a:t>
              </a:r>
              <a:endParaRPr lang="pt-BR" sz="1600" dirty="0">
                <a:solidFill>
                  <a:schemeClr val="accent3"/>
                </a:solidFill>
                <a:latin typeface="Amazon Ember" panose="020B0603020204020204" pitchFamily="34" charset="0"/>
                <a:ea typeface="Amazon Ember Light" panose="020B0403020204020204" pitchFamily="34" charset="0"/>
                <a:cs typeface="Amazon Ember" panose="020B0603020204020204" pitchFamily="34" charset="0"/>
              </a:endParaRPr>
            </a:p>
          </p:txBody>
        </p:sp>
        <p:sp>
          <p:nvSpPr>
            <p:cNvPr id="34" name="Rectangle 33">
              <a:extLst>
                <a:ext uri="{FF2B5EF4-FFF2-40B4-BE49-F238E27FC236}">
                  <a16:creationId xmlns:a16="http://schemas.microsoft.com/office/drawing/2014/main" id="{F19CC0B7-5E8C-4B0D-8734-97BF5C445EE3}"/>
                </a:ext>
              </a:extLst>
            </p:cNvPr>
            <p:cNvSpPr/>
            <p:nvPr/>
          </p:nvSpPr>
          <p:spPr>
            <a:xfrm>
              <a:off x="8007035" y="5475521"/>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pt-BR" sz="16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Zona de disponibilidade </a:t>
              </a:r>
              <a:r>
                <a:rPr lang="pt-BR" sz="1600" dirty="0" smtClean="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solidFill>
                    <a:schemeClr val="accent3"/>
                  </a:solidFill>
                  <a:latin typeface="Amazon Ember" panose="020B0603020204020204" pitchFamily="34" charset="0"/>
                  <a:ea typeface="Amazon Ember Light" panose="020B0403020204020204" pitchFamily="34" charset="0"/>
                  <a:cs typeface="Amazon Ember" panose="020B0603020204020204" pitchFamily="34" charset="0"/>
                </a:rPr>
                <a:t>eu-west-1c</a:t>
              </a:r>
              <a:endParaRPr lang="pt-BR" sz="1600" dirty="0">
                <a:solidFill>
                  <a:schemeClr val="accent3"/>
                </a:solidFill>
                <a:latin typeface="Amazon Ember" panose="020B0603020204020204" pitchFamily="34" charset="0"/>
                <a:ea typeface="Amazon Ember Light" panose="020B04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37000995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80A6-7BB2-4326-BEC4-5BFBEDDC88F4}"/>
              </a:ext>
            </a:extLst>
          </p:cNvPr>
          <p:cNvSpPr>
            <a:spLocks noGrp="1"/>
          </p:cNvSpPr>
          <p:nvPr>
            <p:ph type="title"/>
          </p:nvPr>
        </p:nvSpPr>
        <p:spPr/>
        <p:txBody>
          <a:bodyPr rtlCol="0"/>
          <a:lstStyle/>
          <a:p>
            <a:pPr rtl="0"/>
            <a:r>
              <a:rPr lang="pt-BR"/>
              <a:t>AWS Local Zones</a:t>
            </a:r>
          </a:p>
        </p:txBody>
      </p:sp>
      <p:sp>
        <p:nvSpPr>
          <p:cNvPr id="3" name="Content Placeholder 2">
            <a:extLst>
              <a:ext uri="{FF2B5EF4-FFF2-40B4-BE49-F238E27FC236}">
                <a16:creationId xmlns:a16="http://schemas.microsoft.com/office/drawing/2014/main" id="{46116815-FAD2-4363-99E2-847B474F4CAD}"/>
              </a:ext>
            </a:extLst>
          </p:cNvPr>
          <p:cNvSpPr>
            <a:spLocks noGrp="1"/>
          </p:cNvSpPr>
          <p:nvPr>
            <p:ph idx="1"/>
          </p:nvPr>
        </p:nvSpPr>
        <p:spPr>
          <a:xfrm>
            <a:off x="419100" y="1358493"/>
            <a:ext cx="11353800" cy="4648788"/>
          </a:xfrm>
        </p:spPr>
        <p:txBody>
          <a:bodyPr rtlCol="0"/>
          <a:lstStyle/>
          <a:p>
            <a:pPr rtl="0">
              <a:buClr>
                <a:schemeClr val="tx1"/>
              </a:buClr>
            </a:pPr>
            <a:r>
              <a:rPr lang="pt-BR" sz="2650" spc="-20" dirty="0"/>
              <a:t>Permitem que você execute partes de aplicações </a:t>
            </a:r>
            <a:r>
              <a:rPr lang="pt-BR" sz="265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sensíveis à latência</a:t>
            </a:r>
            <a:r>
              <a:rPr lang="pt-BR" sz="2650" spc="-20" dirty="0"/>
              <a:t> mais próximo dos recursos e usuários finais, em um local geográfico específico</a:t>
            </a:r>
          </a:p>
          <a:p>
            <a:pPr rtl="0">
              <a:buClr>
                <a:schemeClr val="tx1"/>
              </a:buClr>
            </a:pPr>
            <a:r>
              <a:rPr lang="pt-BR" sz="2650" spc="-20" dirty="0"/>
              <a:t>São uma extensão de uma região da AWS em que você pode usar os serviços da AWS em </a:t>
            </a:r>
            <a:r>
              <a:rPr lang="pt-BR" sz="265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locais geograficamente próximos aos usuários finais</a:t>
            </a:r>
            <a:endParaRPr lang="en-US" sz="2650" spc="-2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buClr>
                <a:schemeClr val="tx1"/>
              </a:buClr>
            </a:pPr>
            <a:r>
              <a:rPr lang="pt-BR" sz="2650" spc="-20" dirty="0"/>
              <a:t>Permitem levar serviços de computação, armazenamento, banco de dados e outros serviços específicos da AWS para mais perto da população, do </a:t>
            </a:r>
            <a:r>
              <a:rPr lang="pt-BR" sz="2650" spc="-20" dirty="0" smtClean="0"/>
              <a:t>setor </a:t>
            </a:r>
            <a:r>
              <a:rPr lang="pt-BR" sz="2650" spc="-20" dirty="0"/>
              <a:t>e dos centros de TI onde não existe nenhuma região no momento</a:t>
            </a:r>
          </a:p>
          <a:p>
            <a:pPr rtl="0">
              <a:buClr>
                <a:schemeClr val="tx1"/>
              </a:buClr>
            </a:pPr>
            <a:r>
              <a:rPr lang="pt-BR" sz="2650" dirty="0"/>
              <a:t>São gerenciadas pela AWS e compatíveis com ela</a:t>
            </a:r>
          </a:p>
          <a:p>
            <a:pPr rtl="0">
              <a:buClr>
                <a:schemeClr val="tx1"/>
              </a:buClr>
            </a:pPr>
            <a:r>
              <a:rPr lang="pt-BR" sz="265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AWS Local Zone Los Angeles (LA)</a:t>
            </a:r>
            <a:r>
              <a:rPr lang="pt-BR" sz="2650" dirty="0"/>
              <a:t> está disponível por convite</a:t>
            </a:r>
          </a:p>
        </p:txBody>
      </p:sp>
    </p:spTree>
    <p:custDataLst>
      <p:tags r:id="rId1"/>
    </p:custDataLst>
    <p:extLst>
      <p:ext uri="{BB962C8B-B14F-4D97-AF65-F5344CB8AC3E}">
        <p14:creationId xmlns:p14="http://schemas.microsoft.com/office/powerpoint/2010/main" val="3758263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lvl="0" rtl="0"/>
            <a:r>
              <a:rPr lang="pt-BR"/>
              <a:t>Datacenters da AWS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idx="1"/>
          </p:nvPr>
        </p:nvSpPr>
        <p:spPr>
          <a:xfrm>
            <a:off x="419100" y="1528175"/>
            <a:ext cx="6375400" cy="4648788"/>
          </a:xfrm>
        </p:spPr>
        <p:txBody>
          <a:bodyPr rIns="0" rtlCol="0"/>
          <a:lstStyle/>
          <a:p>
            <a:pPr rtl="0"/>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datacenters </a:t>
            </a:r>
            <a:r>
              <a:rPr lang="pt-BR" sz="2400" dirty="0"/>
              <a:t>são onde os dados residem </a:t>
            </a:r>
            <a:r>
              <a:rPr lang="pt-BR" sz="2400" dirty="0" smtClean="0"/>
              <a:t>e o </a:t>
            </a:r>
            <a:r>
              <a:rPr lang="pt-BR" sz="2400" dirty="0"/>
              <a:t>processamento de dados ocorre</a:t>
            </a:r>
          </a:p>
          <a:p>
            <a:pPr rtl="0"/>
            <a:r>
              <a:rPr lang="pt-BR" sz="2400" dirty="0"/>
              <a:t>Um único datacenter normalmente abriga dezenas de milhares de servidores</a:t>
            </a:r>
          </a:p>
          <a:p>
            <a:pPr rtl="0"/>
            <a:r>
              <a:rPr lang="pt-BR" sz="2400" dirty="0"/>
              <a:t>Todos os datacenters são online </a:t>
            </a:r>
            <a:r>
              <a:rPr lang="pt-BR" sz="2400" dirty="0" smtClean="0"/>
              <a:t>e atendem aos </a:t>
            </a:r>
            <a:r>
              <a:rPr lang="pt-BR" sz="2400" dirty="0"/>
              <a:t>clientes</a:t>
            </a:r>
          </a:p>
          <a:p>
            <a:pPr rtl="0"/>
            <a:r>
              <a:rPr lang="pt-BR" sz="2400" spc="-20" dirty="0"/>
              <a:t>Equipamento de rede personalizado da AWS:</a:t>
            </a:r>
            <a:endParaRPr lang="en-US" sz="2400" spc="-20" dirty="0"/>
          </a:p>
          <a:p>
            <a:pPr lvl="1" rtl="0"/>
            <a:r>
              <a:rPr lang="pt-BR" sz="2000" dirty="0"/>
              <a:t>Proveniente de vários </a:t>
            </a:r>
            <a:r>
              <a:rPr lang="pt-BR" sz="2000" dirty="0" err="1"/>
              <a:t>ODMs</a:t>
            </a:r>
            <a:endParaRPr lang="pt-BR" sz="2000" dirty="0"/>
          </a:p>
          <a:p>
            <a:pPr lvl="1" rtl="0"/>
            <a:r>
              <a:rPr lang="pt-BR" sz="2000" dirty="0"/>
              <a:t>Pilha de protocolo de rede personalizada</a:t>
            </a:r>
            <a:endParaRPr lang="en-US" sz="2200" dirty="0"/>
          </a:p>
        </p:txBody>
      </p:sp>
      <p:pic>
        <p:nvPicPr>
          <p:cNvPr id="11" name="Picture 10">
            <a:extLst>
              <a:ext uri="{FF2B5EF4-FFF2-40B4-BE49-F238E27FC236}">
                <a16:creationId xmlns:a16="http://schemas.microsoft.com/office/drawing/2014/main" id="{FBEB4A08-5EF2-4598-A048-CE5CCEE8093F}"/>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6956610" y="1524228"/>
            <a:ext cx="4814547" cy="3519761"/>
          </a:xfrm>
          <a:prstGeom prst="rect">
            <a:avLst/>
          </a:prstGeom>
        </p:spPr>
      </p:pic>
    </p:spTree>
    <p:custDataLst>
      <p:tags r:id="rId1"/>
    </p:custDataLst>
    <p:extLst>
      <p:ext uri="{BB962C8B-B14F-4D97-AF65-F5344CB8AC3E}">
        <p14:creationId xmlns:p14="http://schemas.microsoft.com/office/powerpoint/2010/main" val="2041417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rtlCol="0"/>
          <a:lstStyle/>
          <a:p>
            <a:pPr rtl="0"/>
            <a:r>
              <a:rPr lang="pt-BR" sz="3600"/>
              <a:t>Uma arquitetura de grande porte</a:t>
            </a:r>
          </a:p>
        </p:txBody>
      </p:sp>
      <p:grpSp>
        <p:nvGrpSpPr>
          <p:cNvPr id="5" name="Group 4" descr="architecture diagram of a three-tier enterprise architecture that has a VPC spread across two Availability Zones, with AWS resources in public and private subnets.">
            <a:extLst>
              <a:ext uri="{FF2B5EF4-FFF2-40B4-BE49-F238E27FC236}">
                <a16:creationId xmlns:a16="http://schemas.microsoft.com/office/drawing/2014/main" id="{48FAD25D-358A-48AE-87F8-941C6D408674}"/>
              </a:ext>
            </a:extLst>
          </p:cNvPr>
          <p:cNvGrpSpPr/>
          <p:nvPr/>
        </p:nvGrpSpPr>
        <p:grpSpPr>
          <a:xfrm>
            <a:off x="-32650" y="1160581"/>
            <a:ext cx="12143442" cy="5303520"/>
            <a:chOff x="-32650" y="1160581"/>
            <a:chExt cx="12143442" cy="530352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sp>
          <p:nvSpPr>
            <p:cNvPr id="169" name="TextBox 168">
              <a:extLst>
                <a:ext uri="{FF2B5EF4-FFF2-40B4-BE49-F238E27FC236}">
                  <a16:creationId xmlns:a16="http://schemas.microsoft.com/office/drawing/2014/main" id="{6F38A0BC-6ADF-42B4-88AE-41E7FCD7E349}"/>
                </a:ext>
              </a:extLst>
            </p:cNvPr>
            <p:cNvSpPr txBox="1"/>
            <p:nvPr/>
          </p:nvSpPr>
          <p:spPr>
            <a:xfrm>
              <a:off x="10494038" y="530109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Amazon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59798" y="4881863"/>
              <a:ext cx="457200" cy="457200"/>
            </a:xfrm>
            <a:prstGeom prst="rect">
              <a:avLst/>
            </a:prstGeom>
          </p:spPr>
        </p:pic>
        <p:sp>
          <p:nvSpPr>
            <p:cNvPr id="167" name="TextBox 166">
              <a:extLst>
                <a:ext uri="{FF2B5EF4-FFF2-40B4-BE49-F238E27FC236}">
                  <a16:creationId xmlns:a16="http://schemas.microsoft.com/office/drawing/2014/main" id="{E2738AD8-D2AC-4879-8A56-67D61A2AD684}"/>
                </a:ext>
              </a:extLst>
            </p:cNvPr>
            <p:cNvSpPr txBox="1"/>
            <p:nvPr/>
          </p:nvSpPr>
          <p:spPr>
            <a:xfrm>
              <a:off x="7862875" y="5301092"/>
              <a:ext cx="12801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274355" y="4881863"/>
              <a:ext cx="457200" cy="457200"/>
            </a:xfrm>
            <a:prstGeom prst="rect">
              <a:avLst/>
            </a:prstGeom>
          </p:spPr>
        </p:pic>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664886" y="488186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9207686" y="530109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primária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3648"/>
              <a:ext cx="457200" cy="457200"/>
            </a:xfrm>
            <a:prstGeom prst="rect">
              <a:avLst/>
            </a:prstGeom>
          </p:spPr>
        </p:pic>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649843" y="4884222"/>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sp>
          <p:nvSpPr>
            <p:cNvPr id="153" name="Rectangle 152">
              <a:extLst>
                <a:ext uri="{FF2B5EF4-FFF2-40B4-BE49-F238E27FC236}">
                  <a16:creationId xmlns:a16="http://schemas.microsoft.com/office/drawing/2014/main" id="{8E559738-47D3-4770-8360-402C559C9BA3}"/>
                </a:ext>
              </a:extLst>
            </p:cNvPr>
            <p:cNvSpPr/>
            <p:nvPr/>
          </p:nvSpPr>
          <p:spPr>
            <a:xfrm>
              <a:off x="3659644" y="4379141"/>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3648"/>
              <a:ext cx="457200" cy="457200"/>
            </a:xfrm>
            <a:prstGeom prst="rect">
              <a:avLst/>
            </a:prstGeom>
          </p:spPr>
        </p:pic>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343521" y="488186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3829571" y="530109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63476" y="3578028"/>
              <a:ext cx="457200" cy="457200"/>
            </a:xfrm>
            <a:prstGeom prst="rect">
              <a:avLst/>
            </a:prstGeom>
          </p:spPr>
        </p:pic>
        <p:sp>
          <p:nvSpPr>
            <p:cNvPr id="42" name="TextBox 41">
              <a:extLst>
                <a:ext uri="{FF2B5EF4-FFF2-40B4-BE49-F238E27FC236}">
                  <a16:creationId xmlns:a16="http://schemas.microsoft.com/office/drawing/2014/main" id="{42FF2466-B042-B846-AF42-E6046FEA29E2}"/>
                </a:ext>
              </a:extLst>
            </p:cNvPr>
            <p:cNvSpPr txBox="1"/>
            <p:nvPr/>
          </p:nvSpPr>
          <p:spPr>
            <a:xfrm>
              <a:off x="4135208" y="3589469"/>
              <a:ext cx="1463040" cy="553998"/>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Balancer</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3664032" y="3630666"/>
              <a:ext cx="469900" cy="469900"/>
            </a:xfrm>
            <a:prstGeom prst="rect">
              <a:avLst/>
            </a:prstGeom>
          </p:spPr>
        </p:pic>
        <p:sp>
          <p:nvSpPr>
            <p:cNvPr id="54" name="TextBox 53">
              <a:extLst>
                <a:ext uri="{FF2B5EF4-FFF2-40B4-BE49-F238E27FC236}">
                  <a16:creationId xmlns:a16="http://schemas.microsoft.com/office/drawing/2014/main" id="{A77B46F8-597C-9948-B9B5-ADF1B85BB234}"/>
                </a:ext>
              </a:extLst>
            </p:cNvPr>
            <p:cNvSpPr txBox="1"/>
            <p:nvPr/>
          </p:nvSpPr>
          <p:spPr>
            <a:xfrm>
              <a:off x="10369403" y="3627204"/>
              <a:ext cx="10058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1374654" y="3637016"/>
              <a:ext cx="457200" cy="457200"/>
            </a:xfrm>
            <a:prstGeom prst="rect">
              <a:avLst/>
            </a:prstGeom>
          </p:spPr>
        </p:pic>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877320" y="1260983"/>
              <a:ext cx="457200" cy="457200"/>
            </a:xfrm>
            <a:prstGeom prst="rect">
              <a:avLst/>
            </a:prstGeom>
          </p:spPr>
        </p:pic>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2084432" y="512985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700314" y="5589908"/>
              <a:ext cx="117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estático </a:t>
              </a:r>
              <a: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 S3</a:t>
              </a:r>
            </a:p>
          </p:txBody>
        </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2642701" y="3630666"/>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258411" y="3006429"/>
              <a:ext cx="123258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347050" y="5001233"/>
              <a:ext cx="17312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flipH="1">
              <a:off x="110613" y="512410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32650" y="5624257"/>
              <a:ext cx="756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CDCD59EC-3298-47BF-A799-AB61F75CB173}"/>
                </a:ext>
              </a:extLst>
            </p:cNvPr>
            <p:cNvSpPr/>
            <p:nvPr/>
          </p:nvSpPr>
          <p:spPr>
            <a:xfrm>
              <a:off x="7918991" y="165056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sp>
          <p:nvSpPr>
            <p:cNvPr id="254" name="TextBox 253">
              <a:extLst>
                <a:ext uri="{FF2B5EF4-FFF2-40B4-BE49-F238E27FC236}">
                  <a16:creationId xmlns:a16="http://schemas.microsoft.com/office/drawing/2014/main" id="{05C0ADD9-7EAE-4132-B1E7-5DD0F572297E}"/>
                </a:ext>
              </a:extLst>
            </p:cNvPr>
            <p:cNvSpPr txBox="1"/>
            <p:nvPr/>
          </p:nvSpPr>
          <p:spPr>
            <a:xfrm>
              <a:off x="10496126" y="257251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61886" y="2153283"/>
              <a:ext cx="457200" cy="457200"/>
            </a:xfrm>
            <a:prstGeom prst="rect">
              <a:avLst/>
            </a:prstGeom>
          </p:spPr>
        </p:pic>
        <p:sp>
          <p:nvSpPr>
            <p:cNvPr id="252" name="TextBox 251">
              <a:extLst>
                <a:ext uri="{FF2B5EF4-FFF2-40B4-BE49-F238E27FC236}">
                  <a16:creationId xmlns:a16="http://schemas.microsoft.com/office/drawing/2014/main" id="{CFCA983C-5B65-4481-839F-783ABB6FB0E7}"/>
                </a:ext>
              </a:extLst>
            </p:cNvPr>
            <p:cNvSpPr txBox="1"/>
            <p:nvPr/>
          </p:nvSpPr>
          <p:spPr>
            <a:xfrm>
              <a:off x="7864963" y="2572512"/>
              <a:ext cx="12801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276443" y="2153283"/>
              <a:ext cx="457200" cy="457200"/>
            </a:xfrm>
            <a:prstGeom prst="rect">
              <a:avLst/>
            </a:prstGeom>
          </p:spPr>
        </p:pic>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592024" y="215328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9134824" y="257251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em espera 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8991" y="1665068"/>
              <a:ext cx="457200" cy="457200"/>
            </a:xfrm>
            <a:prstGeom prst="rect">
              <a:avLst/>
            </a:prstGeom>
          </p:spPr>
        </p:pic>
        <p:sp>
          <p:nvSpPr>
            <p:cNvPr id="258" name="Rectangle 257">
              <a:extLst>
                <a:ext uri="{FF2B5EF4-FFF2-40B4-BE49-F238E27FC236}">
                  <a16:creationId xmlns:a16="http://schemas.microsoft.com/office/drawing/2014/main" id="{9B19FD35-D2C3-480F-8974-CF0DE87810E8}"/>
                </a:ext>
              </a:extLst>
            </p:cNvPr>
            <p:cNvSpPr/>
            <p:nvPr/>
          </p:nvSpPr>
          <p:spPr>
            <a:xfrm>
              <a:off x="5571157" y="165292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651931" y="2155642"/>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6123879" y="2574871"/>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71157" y="1650561"/>
              <a:ext cx="457200" cy="457200"/>
            </a:xfrm>
            <a:prstGeom prst="rect">
              <a:avLst/>
            </a:prstGeom>
          </p:spPr>
        </p:pic>
        <p:sp>
          <p:nvSpPr>
            <p:cNvPr id="264" name="Rectangle 263">
              <a:extLst>
                <a:ext uri="{FF2B5EF4-FFF2-40B4-BE49-F238E27FC236}">
                  <a16:creationId xmlns:a16="http://schemas.microsoft.com/office/drawing/2014/main" id="{C72788E3-9DEA-4ACC-BA77-F0E3D033F436}"/>
                </a:ext>
              </a:extLst>
            </p:cNvPr>
            <p:cNvSpPr/>
            <p:nvPr/>
          </p:nvSpPr>
          <p:spPr>
            <a:xfrm>
              <a:off x="3661732" y="1650561"/>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61731" y="1665068"/>
              <a:ext cx="457200" cy="457200"/>
            </a:xfrm>
            <a:prstGeom prst="rect">
              <a:avLst/>
            </a:prstGeom>
          </p:spPr>
        </p:pic>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345609" y="215328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3831659" y="257251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325372" y="2257979"/>
              <a:ext cx="1835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a:t>
              </a:r>
              <a:r>
                <a:rPr lang="pt-BR" sz="1200" b="0" i="0" u="none" strike="noStrike" kern="1200" cap="none" spc="0" normalizeH="0" noProof="0" dirty="0" smtClean="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disponibilidade </a:t>
              </a:r>
              <a:r>
                <a:rPr lang="pt-BR" sz="12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xmlns="" val="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5836902" y="3637016"/>
              <a:ext cx="457200" cy="457200"/>
            </a:xfrm>
            <a:prstGeom prst="rect">
              <a:avLst/>
            </a:prstGeom>
          </p:spPr>
        </p:pic>
        <p:sp>
          <p:nvSpPr>
            <p:cNvPr id="45" name="TextBox 44">
              <a:extLst>
                <a:ext uri="{FF2B5EF4-FFF2-40B4-BE49-F238E27FC236}">
                  <a16:creationId xmlns:a16="http://schemas.microsoft.com/office/drawing/2014/main" id="{D6BFD1CA-7A75-0744-B7EF-964AE0EF6EA4}"/>
                </a:ext>
              </a:extLst>
            </p:cNvPr>
            <p:cNvSpPr txBox="1"/>
            <p:nvPr/>
          </p:nvSpPr>
          <p:spPr>
            <a:xfrm>
              <a:off x="6307900" y="3636729"/>
              <a:ext cx="1371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EC2 Auto </a:t>
              </a:r>
              <a:r>
                <a:rPr lang="pt-BR" sz="1200" b="0" i="0" u="none" strike="noStrike" kern="1200" cap="none" spc="0" normalizeH="0" noProof="0" dirty="0" err="1">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Scaling</a:t>
              </a:r>
              <a:endParaRPr lang="pt-BR" sz="12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776382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80" y="263532"/>
            <a:ext cx="7258159" cy="779463"/>
          </a:xfrm>
        </p:spPr>
        <p:txBody>
          <a:bodyPr rtlCol="0">
            <a:normAutofit/>
          </a:bodyPr>
          <a:lstStyle/>
          <a:p>
            <a:pPr rtl="0"/>
            <a:r>
              <a:rPr lang="pt-BR"/>
              <a:t>Pontos de presença da AWS</a:t>
            </a:r>
          </a:p>
        </p:txBody>
      </p:sp>
      <p:pic>
        <p:nvPicPr>
          <p:cNvPr id="4" name="Picture 3" descr="aws points of presence.">
            <a:extLst>
              <a:ext uri="{FF2B5EF4-FFF2-40B4-BE49-F238E27FC236}">
                <a16:creationId xmlns:a16="http://schemas.microsoft.com/office/drawing/2014/main" id="{5DB772AC-4071-B843-82D0-F3C9E2E7B410}"/>
              </a:ext>
            </a:extLst>
          </p:cNvPr>
          <p:cNvPicPr>
            <a:picLocks noChangeAspect="1"/>
          </p:cNvPicPr>
          <p:nvPr/>
        </p:nvPicPr>
        <p:blipFill>
          <a:blip r:embed="rId4"/>
          <a:stretch>
            <a:fillRect/>
          </a:stretch>
        </p:blipFill>
        <p:spPr>
          <a:xfrm>
            <a:off x="1611921" y="1292150"/>
            <a:ext cx="8968161" cy="5076317"/>
          </a:xfrm>
          <a:prstGeom prst="rect">
            <a:avLst/>
          </a:prstGeom>
        </p:spPr>
      </p:pic>
      <p:grpSp>
        <p:nvGrpSpPr>
          <p:cNvPr id="8" name="Group 7"/>
          <p:cNvGrpSpPr/>
          <p:nvPr/>
        </p:nvGrpSpPr>
        <p:grpSpPr>
          <a:xfrm>
            <a:off x="2491740" y="4981100"/>
            <a:ext cx="744379" cy="1023300"/>
            <a:chOff x="2491740" y="4981100"/>
            <a:chExt cx="744379" cy="1023300"/>
          </a:xfrm>
        </p:grpSpPr>
        <p:sp>
          <p:nvSpPr>
            <p:cNvPr id="3" name="TextBox 2"/>
            <p:cNvSpPr txBox="1"/>
            <p:nvPr/>
          </p:nvSpPr>
          <p:spPr>
            <a:xfrm>
              <a:off x="2491740" y="4981100"/>
              <a:ext cx="615791" cy="246221"/>
            </a:xfrm>
            <a:prstGeom prst="rect">
              <a:avLst/>
            </a:prstGeom>
            <a:solidFill>
              <a:srgbClr val="FFFFFF"/>
            </a:solidFill>
          </p:spPr>
          <p:txBody>
            <a:bodyPr wrap="square" lIns="9144" tIns="0" rIns="0" bIns="0" rtlCol="0">
              <a:spAutoFit/>
            </a:bodyPr>
            <a:lstStyle/>
            <a:p>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Pontos</a:t>
              </a:r>
              <a:r>
                <a:rPr lang="en-US" sz="800" dirty="0">
                  <a:solidFill>
                    <a:srgbClr val="706F6F"/>
                  </a:solidFill>
                  <a:latin typeface="Amazon Ember" panose="020B0603020204020204" pitchFamily="34" charset="0"/>
                  <a:ea typeface="Amazon Ember" panose="020B0603020204020204" pitchFamily="34" charset="0"/>
                  <a:cs typeface="Amazon Ember" panose="020B0603020204020204" pitchFamily="34" charset="0"/>
                </a:rPr>
                <a:t> de </a:t>
              </a:r>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presença</a:t>
              </a:r>
              <a:endParaRPr lang="en-US" sz="800" dirty="0" smtClean="0">
                <a:solidFill>
                  <a:srgbClr val="706F6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p:cNvSpPr txBox="1"/>
            <p:nvPr/>
          </p:nvSpPr>
          <p:spPr>
            <a:xfrm>
              <a:off x="2491740" y="5334317"/>
              <a:ext cx="689610" cy="246221"/>
            </a:xfrm>
            <a:prstGeom prst="rect">
              <a:avLst/>
            </a:prstGeom>
            <a:solidFill>
              <a:srgbClr val="FFFFFF"/>
            </a:solidFill>
          </p:spPr>
          <p:txBody>
            <a:bodyPr wrap="square" lIns="9144" tIns="0" rIns="0" bIns="0" rtlCol="0">
              <a:spAutoFit/>
            </a:bodyPr>
            <a:lstStyle/>
            <a:p>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Vários</a:t>
              </a:r>
              <a:r>
                <a:rPr lang="en-US" sz="800" dirty="0">
                  <a:solidFill>
                    <a:srgbClr val="706F6F"/>
                  </a:solidFill>
                  <a:latin typeface="Amazon Ember" panose="020B0603020204020204" pitchFamily="34" charset="0"/>
                  <a:ea typeface="Amazon Ember" panose="020B0603020204020204" pitchFamily="34" charset="0"/>
                  <a:cs typeface="Amazon Ember" panose="020B0603020204020204" pitchFamily="34" charset="0"/>
                </a:rPr>
                <a:t> </a:t>
              </a:r>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pontos</a:t>
              </a:r>
              <a:r>
                <a:rPr lang="en-US" sz="800" dirty="0">
                  <a:solidFill>
                    <a:srgbClr val="706F6F"/>
                  </a:solidFill>
                  <a:latin typeface="Amazon Ember" panose="020B0603020204020204" pitchFamily="34" charset="0"/>
                  <a:ea typeface="Amazon Ember" panose="020B0603020204020204" pitchFamily="34" charset="0"/>
                  <a:cs typeface="Amazon Ember" panose="020B0603020204020204" pitchFamily="34" charset="0"/>
                </a:rPr>
                <a:t> de </a:t>
              </a:r>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presença</a:t>
              </a:r>
              <a:endParaRPr lang="en-US" sz="800" dirty="0" smtClean="0">
                <a:solidFill>
                  <a:srgbClr val="706F6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2491740" y="5758179"/>
              <a:ext cx="744379" cy="246221"/>
            </a:xfrm>
            <a:prstGeom prst="rect">
              <a:avLst/>
            </a:prstGeom>
            <a:solidFill>
              <a:srgbClr val="FFFFFF"/>
            </a:solidFill>
          </p:spPr>
          <p:txBody>
            <a:bodyPr wrap="square" lIns="9144" tIns="0" rIns="0" bIns="0" rtlCol="0">
              <a:spAutoFit/>
            </a:bodyPr>
            <a:lstStyle/>
            <a:p>
              <a:r>
                <a:rPr lang="en-US" sz="800" dirty="0">
                  <a:solidFill>
                    <a:srgbClr val="706F6F"/>
                  </a:solidFill>
                  <a:latin typeface="Amazon Ember" panose="020B0603020204020204" pitchFamily="34" charset="0"/>
                  <a:ea typeface="Amazon Ember" panose="020B0603020204020204" pitchFamily="34" charset="0"/>
                  <a:cs typeface="Amazon Ember" panose="020B0603020204020204" pitchFamily="34" charset="0"/>
                </a:rPr>
                <a:t>Caches de </a:t>
              </a:r>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borda</a:t>
              </a:r>
              <a:r>
                <a:rPr lang="en-US" sz="800" dirty="0">
                  <a:solidFill>
                    <a:srgbClr val="706F6F"/>
                  </a:solidFill>
                  <a:latin typeface="Amazon Ember" panose="020B0603020204020204" pitchFamily="34" charset="0"/>
                  <a:ea typeface="Amazon Ember" panose="020B0603020204020204" pitchFamily="34" charset="0"/>
                  <a:cs typeface="Amazon Ember" panose="020B0603020204020204" pitchFamily="34" charset="0"/>
                </a:rPr>
                <a:t> </a:t>
              </a:r>
              <a:r>
                <a:rPr lang="en-US" sz="800" dirty="0" err="1">
                  <a:solidFill>
                    <a:srgbClr val="706F6F"/>
                  </a:solidFill>
                  <a:latin typeface="Amazon Ember" panose="020B0603020204020204" pitchFamily="34" charset="0"/>
                  <a:ea typeface="Amazon Ember" panose="020B0603020204020204" pitchFamily="34" charset="0"/>
                  <a:cs typeface="Amazon Ember" panose="020B0603020204020204" pitchFamily="34" charset="0"/>
                </a:rPr>
                <a:t>regionais</a:t>
              </a:r>
              <a:endParaRPr lang="en-US" sz="800" dirty="0" smtClean="0">
                <a:solidFill>
                  <a:srgbClr val="706F6F"/>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299387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767612" cy="5177974"/>
          </a:xfrm>
        </p:spPr>
        <p:txBody>
          <a:bodyPr rtlCol="0"/>
          <a:lstStyle/>
          <a:p>
            <a:pPr rtl="0"/>
            <a:r>
              <a:rPr lang="pt-BR" sz="2300" dirty="0"/>
              <a:t>A infraestrutura global da AWS consiste em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regiões</a:t>
            </a:r>
            <a:r>
              <a:rPr lang="pt-BR" sz="2300" dirty="0">
                <a:latin typeface="Amazon Ember" panose="020B0603020204020204" pitchFamily="34" charset="0"/>
                <a:ea typeface="Amazon Ember" panose="020B0603020204020204" pitchFamily="34" charset="0"/>
                <a:cs typeface="Amazon Ember" panose="020B0603020204020204" pitchFamily="34" charset="0"/>
              </a:rPr>
              <a:t>,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zonas de disponibilidade</a:t>
            </a:r>
            <a:r>
              <a:rPr lang="pt-BR" sz="2300" dirty="0">
                <a:latin typeface="Amazon Ember" panose="020B0603020204020204" pitchFamily="34" charset="0"/>
                <a:ea typeface="Amazon Ember" panose="020B0603020204020204" pitchFamily="34" charset="0"/>
                <a:cs typeface="Amazon Ember" panose="020B0603020204020204" pitchFamily="34" charset="0"/>
              </a:rPr>
              <a:t> </a:t>
            </a:r>
            <a:r>
              <a:rPr lang="pt-BR" sz="2300" dirty="0" smtClean="0">
                <a:latin typeface="Amazon Ember" panose="020B0603020204020204" pitchFamily="34" charset="0"/>
                <a:ea typeface="Amazon Ember" panose="020B0603020204020204" pitchFamily="34" charset="0"/>
                <a:cs typeface="Amazon Ember" panose="020B0603020204020204" pitchFamily="34" charset="0"/>
              </a:rPr>
              <a:t>e </a:t>
            </a:r>
            <a:r>
              <a:rPr lang="pt-BR" sz="23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pontos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presença</a:t>
            </a:r>
            <a:endParaRPr lang="en-US" sz="23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2300" dirty="0"/>
              <a:t>Normalmente, a escolha de uma região </a:t>
            </a:r>
            <a:r>
              <a:rPr lang="pt-BR" sz="2300" dirty="0" smtClean="0"/>
              <a:t>é baseada </a:t>
            </a:r>
            <a:r>
              <a:rPr lang="pt-BR" sz="2300" dirty="0"/>
              <a:t>em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requisitos de conformidade</a:t>
            </a:r>
            <a:r>
              <a:rPr lang="pt-BR" sz="2300" dirty="0">
                <a:latin typeface="Amazon Ember" panose="020B0603020204020204" pitchFamily="34" charset="0"/>
                <a:ea typeface="Amazon Ember" panose="020B0603020204020204" pitchFamily="34" charset="0"/>
                <a:cs typeface="Amazon Ember" panose="020B0603020204020204" pitchFamily="34" charset="0"/>
              </a:rPr>
              <a:t> ou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redução da latência</a:t>
            </a:r>
            <a:endParaRPr lang="en-US" sz="23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2300" dirty="0"/>
              <a:t>Cada</a:t>
            </a:r>
            <a:r>
              <a:rPr lang="en-US" sz="2300" b="1" dirty="0"/>
              <a:t>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zona de disponibilidade</a:t>
            </a:r>
            <a:r>
              <a:rPr lang="pt-BR" sz="2300" dirty="0">
                <a:latin typeface="Amazon Ember" panose="020B0603020204020204" pitchFamily="34" charset="0"/>
                <a:ea typeface="Amazon Ember" panose="020B0603020204020204" pitchFamily="34" charset="0"/>
                <a:cs typeface="Amazon Ember" panose="020B0603020204020204" pitchFamily="34" charset="0"/>
              </a:rPr>
              <a:t> </a:t>
            </a:r>
            <a:r>
              <a:rPr lang="pt-BR" sz="2300" dirty="0"/>
              <a:t>é fisicamente separada de outras zonas </a:t>
            </a:r>
            <a:r>
              <a:rPr lang="pt-BR" sz="2300" dirty="0" smtClean="0"/>
              <a:t>de disponibilidade </a:t>
            </a:r>
            <a:r>
              <a:rPr lang="pt-BR" sz="2300" dirty="0"/>
              <a:t>e tem alimentação, redes e conectividade redundantes</a:t>
            </a:r>
          </a:p>
          <a:p>
            <a:pPr rtl="0"/>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Pontos de presença</a:t>
            </a:r>
            <a:r>
              <a:rPr lang="pt-BR" sz="2300" dirty="0">
                <a:latin typeface="Amazon Ember" panose="020B0603020204020204" pitchFamily="34" charset="0"/>
                <a:ea typeface="Amazon Ember" panose="020B0603020204020204" pitchFamily="34" charset="0"/>
                <a:cs typeface="Amazon Ember" panose="020B0603020204020204" pitchFamily="34" charset="0"/>
              </a:rPr>
              <a:t> </a:t>
            </a:r>
            <a:r>
              <a:rPr lang="pt-BR" sz="2300" dirty="0"/>
              <a:t>e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pontos de presença de caches regionais</a:t>
            </a:r>
            <a:r>
              <a:rPr lang="en-US" sz="23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3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melhoram</a:t>
            </a:r>
            <a:r>
              <a:rPr lang="en-US"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 performance</a:t>
            </a:r>
            <a:r>
              <a:rPr lang="pt-BR" sz="2300" dirty="0"/>
              <a:t> armazenando conteúdo em cache em locais mais próximos </a:t>
            </a:r>
            <a:r>
              <a:rPr lang="pt-BR" sz="2300" dirty="0" smtClean="0"/>
              <a:t>dos usuários</a:t>
            </a:r>
            <a:endParaRPr lang="pt-BR" sz="2300" dirty="0"/>
          </a:p>
        </p:txBody>
      </p:sp>
    </p:spTree>
    <p:custDataLst>
      <p:tags r:id="rId1"/>
    </p:custDataLst>
    <p:extLst>
      <p:ext uri="{BB962C8B-B14F-4D97-AF65-F5344CB8AC3E}">
        <p14:creationId xmlns:p14="http://schemas.microsoft.com/office/powerpoint/2010/main" val="40779304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2383829"/>
            <a:ext cx="5767388" cy="2403078"/>
          </a:xfrm>
          <a:prstGeom prst="rect">
            <a:avLst/>
          </a:prstGeom>
        </p:spPr>
      </p:pic>
      <p:sp>
        <p:nvSpPr>
          <p:cNvPr id="2" name="Title 1"/>
          <p:cNvSpPr>
            <a:spLocks noGrp="1"/>
          </p:cNvSpPr>
          <p:nvPr>
            <p:ph type="title"/>
          </p:nvPr>
        </p:nvSpPr>
        <p:spPr/>
        <p:txBody>
          <a:bodyPr rtlCol="0">
            <a:noAutofit/>
          </a:bodyPr>
          <a:lstStyle/>
          <a:p>
            <a:pPr rtl="0"/>
            <a:r>
              <a:rPr lang="pt-BR"/>
              <a:t>Projeto de conclusão de curso</a:t>
            </a:r>
            <a:endParaRPr lang="en-US" sz="2000" dirty="0"/>
          </a:p>
        </p:txBody>
      </p:sp>
    </p:spTree>
    <p:custDataLst>
      <p:tags r:id="rId1"/>
    </p:custDataLst>
    <p:extLst>
      <p:ext uri="{BB962C8B-B14F-4D97-AF65-F5344CB8AC3E}">
        <p14:creationId xmlns:p14="http://schemas.microsoft.com/office/powerpoint/2010/main" val="158155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dirty="0"/>
              <a:t>Módulo 2: Introdução à arquitetura de nuvem</a:t>
            </a:r>
          </a:p>
          <a:p>
            <a:pP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a:t>
            </a:r>
            <a:endParaRPr lang="en-US" dirty="0"/>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9944100" cy="4648788"/>
          </a:xfrm>
        </p:spPr>
        <p:txBody>
          <a:bodyPr rtlCol="0"/>
          <a:lstStyle/>
          <a:p>
            <a:pPr marL="0" indent="0" rtl="0">
              <a:buNone/>
            </a:pPr>
            <a:r>
              <a:rPr lang="pt-BR" dirty="0"/>
              <a:t>Em resumo, neste módulo você aprendeu a:</a:t>
            </a:r>
          </a:p>
          <a:p>
            <a:pPr rtl="0"/>
            <a:r>
              <a:rPr lang="pt-BR" sz="2400" dirty="0"/>
              <a:t>Definir o que é arquitetura de nuvem</a:t>
            </a:r>
          </a:p>
          <a:p>
            <a:pPr rtl="0"/>
            <a:r>
              <a:rPr lang="pt-BR" sz="2400" dirty="0"/>
              <a:t>Descrever como projetar e avaliar arquiteturas usando o AWS </a:t>
            </a:r>
            <a:r>
              <a:rPr lang="pt-BR" sz="2400" dirty="0" err="1"/>
              <a:t>Well-Architected</a:t>
            </a:r>
            <a:r>
              <a:rPr lang="pt-BR" sz="2400" dirty="0"/>
              <a:t> Framework</a:t>
            </a:r>
          </a:p>
          <a:p>
            <a:pPr rtl="0"/>
            <a:r>
              <a:rPr lang="pt-BR" sz="2400" dirty="0"/>
              <a:t>Explicar as melhores práticas para criar soluções na AWS </a:t>
            </a:r>
          </a:p>
          <a:p>
            <a:pPr rtl="0"/>
            <a:r>
              <a:rPr lang="pt-BR" sz="2400" dirty="0"/>
              <a:t>Descrever como tomar decisões fundamentadas sobre onde posicionar os recursos da AWS</a:t>
            </a:r>
            <a:endParaRPr lang="en-US" sz="2600" dirty="0"/>
          </a:p>
        </p:txBody>
      </p:sp>
    </p:spTree>
    <p:custDataLst>
      <p:tags r:id="rId1"/>
    </p:custDataLst>
    <p:extLst>
      <p:ext uri="{BB962C8B-B14F-4D97-AF65-F5344CB8AC3E}">
        <p14:creationId xmlns:p14="http://schemas.microsoft.com/office/powerpoint/2010/main" val="294645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dirty="0">
                <a:hlinkClick r:id="rId4"/>
              </a:rPr>
              <a:t>Página da infraestrutura global da AWS</a:t>
            </a:r>
            <a:endParaRPr lang="en-US" dirty="0"/>
          </a:p>
          <a:p>
            <a:pPr rtl="0"/>
            <a:r>
              <a:rPr lang="pt-BR" dirty="0">
                <a:hlinkClick r:id="rId5"/>
              </a:rPr>
              <a:t>Mapa interativo da infraestrutura global da AWS</a:t>
            </a:r>
            <a:endParaRPr lang="en-US" dirty="0">
              <a:hlinkClick r:id="rId6"/>
            </a:endParaRPr>
          </a:p>
          <a:p>
            <a:pPr rtl="0"/>
            <a:r>
              <a:rPr lang="pt-BR" dirty="0" err="1">
                <a:hlinkClick r:id="rId6"/>
              </a:rPr>
              <a:t>Whitepaper</a:t>
            </a:r>
            <a:r>
              <a:rPr lang="pt-BR" dirty="0">
                <a:hlinkClick r:id="rId6"/>
              </a:rPr>
              <a:t> do AWS </a:t>
            </a:r>
            <a:r>
              <a:rPr lang="pt-BR" dirty="0" err="1">
                <a:hlinkClick r:id="rId6"/>
              </a:rPr>
              <a:t>Well-Architected</a:t>
            </a:r>
            <a:r>
              <a:rPr lang="pt-BR" dirty="0">
                <a:hlinkClick r:id="rId6"/>
              </a:rPr>
              <a:t> Framework</a:t>
            </a:r>
            <a:endParaRPr lang="en-US" dirty="0"/>
          </a:p>
          <a:p>
            <a:pPr rtl="0"/>
            <a:r>
              <a:rPr lang="pt-BR" dirty="0" err="1">
                <a:hlinkClick r:id="rId7"/>
              </a:rPr>
              <a:t>Whitepaper</a:t>
            </a:r>
            <a:r>
              <a:rPr lang="pt-BR" dirty="0">
                <a:hlinkClick r:id="rId7"/>
              </a:rPr>
              <a:t> do pilar Segurança</a:t>
            </a:r>
            <a:endParaRPr lang="en-US" dirty="0"/>
          </a:p>
          <a:p>
            <a:pPr rtl="0"/>
            <a:r>
              <a:rPr lang="pt-BR" dirty="0" err="1">
                <a:hlinkClick r:id="rId8"/>
              </a:rPr>
              <a:t>Whitepaper</a:t>
            </a:r>
            <a:r>
              <a:rPr lang="pt-BR" dirty="0">
                <a:hlinkClick r:id="rId8"/>
              </a:rPr>
              <a:t> do pilar Excelência operacional</a:t>
            </a:r>
            <a:endParaRPr lang="en-US" dirty="0"/>
          </a:p>
          <a:p>
            <a:pPr rtl="0"/>
            <a:r>
              <a:rPr lang="pt-BR" dirty="0" err="1">
                <a:hlinkClick r:id="rId9"/>
              </a:rPr>
              <a:t>Whitepaper</a:t>
            </a:r>
            <a:r>
              <a:rPr lang="pt-BR" dirty="0">
                <a:hlinkClick r:id="rId9"/>
              </a:rPr>
              <a:t> do pilar Confiabilidade</a:t>
            </a:r>
            <a:endParaRPr lang="en-US" dirty="0"/>
          </a:p>
          <a:p>
            <a:pPr rtl="0"/>
            <a:r>
              <a:rPr lang="pt-BR" dirty="0" err="1">
                <a:hlinkClick r:id="rId10"/>
              </a:rPr>
              <a:t>Whitepaper</a:t>
            </a:r>
            <a:r>
              <a:rPr lang="pt-BR" dirty="0">
                <a:hlinkClick r:id="rId10"/>
              </a:rPr>
              <a:t> do pilar Eficiência de performance</a:t>
            </a:r>
            <a:endParaRPr lang="en-US" dirty="0"/>
          </a:p>
          <a:p>
            <a:pPr rtl="0"/>
            <a:r>
              <a:rPr lang="pt-BR" dirty="0" err="1">
                <a:hlinkClick r:id="rId11"/>
              </a:rPr>
              <a:t>Whitepaper</a:t>
            </a:r>
            <a:r>
              <a:rPr lang="pt-BR" dirty="0">
                <a:hlinkClick r:id="rId11"/>
              </a:rPr>
              <a:t> do pilar Otimização de custos</a:t>
            </a:r>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dirty="0"/>
              <a:t>Agradecemos sua atenção</a:t>
            </a:r>
          </a:p>
        </p:txBody>
      </p:sp>
    </p:spTree>
    <p:custDataLst>
      <p:tags r:id="rId1"/>
    </p:custDataLst>
    <p:extLst>
      <p:ext uri="{BB962C8B-B14F-4D97-AF65-F5344CB8AC3E}">
        <p14:creationId xmlns:p14="http://schemas.microsoft.com/office/powerpoint/2010/main" val="2683627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2: Introdução à arquitetura de nuvem</a:t>
            </a:r>
          </a:p>
        </p:txBody>
      </p:sp>
      <p:sp>
        <p:nvSpPr>
          <p:cNvPr id="2" name="Title 1"/>
          <p:cNvSpPr>
            <a:spLocks noGrp="1"/>
          </p:cNvSpPr>
          <p:nvPr>
            <p:ph type="title"/>
          </p:nvPr>
        </p:nvSpPr>
        <p:spPr/>
        <p:txBody>
          <a:bodyPr rtlCol="0">
            <a:noAutofit/>
          </a:bodyPr>
          <a:lstStyle/>
          <a:p>
            <a:pPr rtl="0"/>
            <a:r>
              <a:rPr lang="pt-BR" sz="4000" dirty="0"/>
              <a:t>Seção 1: O que é arquitetura de nuvem?</a:t>
            </a:r>
          </a:p>
        </p:txBody>
      </p:sp>
    </p:spTree>
    <p:custDataLst>
      <p:tags r:id="rId1"/>
    </p:custDataLst>
    <p:extLst>
      <p:ext uri="{BB962C8B-B14F-4D97-AF65-F5344CB8AC3E}">
        <p14:creationId xmlns:p14="http://schemas.microsoft.com/office/powerpoint/2010/main" val="1605421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Necessidade arquitetônica</a:t>
            </a:r>
          </a:p>
        </p:txBody>
      </p:sp>
      <p:sp>
        <p:nvSpPr>
          <p:cNvPr id="5" name="Rectangle 4" descr="text box that reads &quot;around 2000, amazon was struggling to make its new shopping website highly available and scalable&quot;.">
            <a:extLst>
              <a:ext uri="{FF2B5EF4-FFF2-40B4-BE49-F238E27FC236}">
                <a16:creationId xmlns:a16="http://schemas.microsoft.com/office/drawing/2014/main" id="{81DEC70D-8A08-3640-BE12-11E9E6A5CB07}"/>
              </a:ext>
            </a:extLst>
          </p:cNvPr>
          <p:cNvSpPr/>
          <p:nvPr/>
        </p:nvSpPr>
        <p:spPr>
          <a:xfrm>
            <a:off x="420579" y="2322398"/>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8640" rIns="548640" rtlCol="0" anchor="ctr"/>
          <a:lstStyle/>
          <a:p>
            <a:pPr algn="ctr" rtl="0"/>
            <a:r>
              <a:rPr lang="pt-B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Por volta do ano 2000, a </a:t>
            </a:r>
            <a:r>
              <a:rPr lang="pt-BR" sz="24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se esforçava para tornar seu novo site </a:t>
            </a:r>
            <a:r>
              <a:rPr lang="pt-BR" sz="2400" dirty="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 compras </a:t>
            </a:r>
            <a:r>
              <a:rPr lang="pt-B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altamente disponível e escalável.</a:t>
            </a:r>
          </a:p>
        </p:txBody>
      </p:sp>
    </p:spTree>
    <p:custDataLst>
      <p:tags r:id="rId1"/>
    </p:custDataLst>
    <p:extLst>
      <p:ext uri="{BB962C8B-B14F-4D97-AF65-F5344CB8AC3E}">
        <p14:creationId xmlns:p14="http://schemas.microsoft.com/office/powerpoint/2010/main" val="847710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Origens da AWS</a:t>
            </a:r>
          </a:p>
        </p:txBody>
      </p:sp>
      <p:sp>
        <p:nvSpPr>
          <p:cNvPr id="3" name="Content Placeholder 2"/>
          <p:cNvSpPr>
            <a:spLocks noGrp="1"/>
          </p:cNvSpPr>
          <p:nvPr>
            <p:ph idx="1"/>
          </p:nvPr>
        </p:nvSpPr>
        <p:spPr>
          <a:xfrm>
            <a:off x="419099" y="1528175"/>
            <a:ext cx="11250387" cy="4648788"/>
          </a:xfrm>
        </p:spPr>
        <p:txBody>
          <a:bodyPr rIns="0" rtlCol="0"/>
          <a:lstStyle/>
          <a:p>
            <a:pPr rtl="0"/>
            <a:r>
              <a:rPr lang="pt-BR" sz="2700" dirty="0"/>
              <a:t>De acordo com o CEO da AWS, Andy </a:t>
            </a:r>
            <a:r>
              <a:rPr lang="pt-BR" sz="2700" dirty="0" err="1"/>
              <a:t>Jassy</a:t>
            </a:r>
            <a:r>
              <a:rPr lang="pt-BR" sz="2700" dirty="0"/>
              <a:t>, na época, as ferramentas </a:t>
            </a:r>
            <a:r>
              <a:rPr lang="pt-BR" sz="2700" dirty="0" smtClean="0"/>
              <a:t>de comércio </a:t>
            </a:r>
            <a:r>
              <a:rPr lang="pt-BR" sz="2700" dirty="0"/>
              <a:t>eletrônico da </a:t>
            </a:r>
            <a:r>
              <a:rPr lang="pt-BR" sz="2700" dirty="0" err="1"/>
              <a:t>Amazon</a:t>
            </a:r>
            <a:r>
              <a:rPr lang="pt-BR" sz="2700" dirty="0"/>
              <a:t> eram “uma bagunça”</a:t>
            </a:r>
          </a:p>
          <a:p>
            <a:pPr rtl="0"/>
            <a:endParaRPr lang="en-US" dirty="0"/>
          </a:p>
          <a:p>
            <a:pPr lvl="1" rtl="0"/>
            <a:r>
              <a:rPr lang="pt-BR" sz="2300" dirty="0"/>
              <a:t>Aplicações e arquiteturas foram construídas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sem o planejamento adequado</a:t>
            </a:r>
            <a:endParaRPr lang="en-US" sz="2300" dirty="0">
              <a:latin typeface="Amazon Ember" panose="020B0603020204020204" pitchFamily="34" charset="0"/>
              <a:ea typeface="Amazon Ember" panose="020B0603020204020204" pitchFamily="34" charset="0"/>
              <a:cs typeface="Amazon Ember" panose="020B0603020204020204" pitchFamily="34" charset="0"/>
            </a:endParaRPr>
          </a:p>
          <a:p>
            <a:pPr lvl="1" rtl="0"/>
            <a:endParaRPr lang="en-US" sz="2300" dirty="0"/>
          </a:p>
          <a:p>
            <a:pPr lvl="1" rtl="0"/>
            <a:r>
              <a:rPr lang="pt-BR" sz="2300" dirty="0"/>
              <a:t>Era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difícil separar os serviços </a:t>
            </a:r>
            <a:r>
              <a:rPr lang="pt-BR" sz="2300" dirty="0"/>
              <a:t>uns dos outros</a:t>
            </a:r>
          </a:p>
          <a:p>
            <a:pPr rtl="0"/>
            <a:endParaRPr lang="en-US" dirty="0"/>
          </a:p>
          <a:p>
            <a:pPr rtl="0"/>
            <a:r>
              <a:rPr lang="pt-BR" sz="2700" spc="-20" dirty="0">
                <a:latin typeface="Amazon Ember" panose="020B0603020204020204" pitchFamily="34" charset="0"/>
                <a:ea typeface="Amazon Ember" panose="020B0603020204020204" pitchFamily="34" charset="0"/>
                <a:cs typeface="Amazon Ember" panose="020B0603020204020204" pitchFamily="34" charset="0"/>
              </a:rPr>
              <a:t>Solução: </a:t>
            </a:r>
            <a:r>
              <a:rPr lang="pt-BR" sz="2700" spc="-20" dirty="0"/>
              <a:t>a </a:t>
            </a:r>
            <a:r>
              <a:rPr lang="pt-BR" sz="2700" spc="-20" dirty="0" err="1"/>
              <a:t>Amazon</a:t>
            </a:r>
            <a:r>
              <a:rPr lang="pt-BR" sz="2700" spc="-20" dirty="0"/>
              <a:t> criou um conjunto de </a:t>
            </a:r>
            <a:r>
              <a:rPr lang="pt-BR" sz="2700" spc="-20" dirty="0" err="1"/>
              <a:t>APIs</a:t>
            </a:r>
            <a:r>
              <a:rPr lang="pt-BR" sz="2700" spc="-20" dirty="0"/>
              <a:t> bem documentadas, </a:t>
            </a:r>
            <a:r>
              <a:rPr lang="pt-BR" sz="2700" spc="-20" dirty="0" smtClean="0"/>
              <a:t>que se </a:t>
            </a:r>
            <a:r>
              <a:rPr lang="pt-BR" sz="2700" spc="-20" dirty="0"/>
              <a:t>tornaram a norma para o desenvolvimento de serviços da empresa</a:t>
            </a:r>
          </a:p>
        </p:txBody>
      </p:sp>
    </p:spTree>
    <p:custDataLst>
      <p:tags r:id="rId1"/>
    </p:custDataLst>
    <p:extLst>
      <p:ext uri="{BB962C8B-B14F-4D97-AF65-F5344CB8AC3E}">
        <p14:creationId xmlns:p14="http://schemas.microsoft.com/office/powerpoint/2010/main" val="3587728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Problemas persistentes</a:t>
            </a:r>
          </a:p>
        </p:txBody>
      </p:sp>
      <p:sp>
        <p:nvSpPr>
          <p:cNvPr id="3" name="Content Placeholder 2"/>
          <p:cNvSpPr>
            <a:spLocks noGrp="1"/>
          </p:cNvSpPr>
          <p:nvPr>
            <p:ph idx="1"/>
          </p:nvPr>
        </p:nvSpPr>
        <p:spPr>
          <a:xfrm>
            <a:off x="419099" y="1528175"/>
            <a:ext cx="11353801" cy="4648788"/>
          </a:xfrm>
        </p:spPr>
        <p:txBody>
          <a:bodyPr rIns="0" rtlCol="0"/>
          <a:lstStyle/>
          <a:p>
            <a:pPr rtl="0"/>
            <a:r>
              <a:rPr lang="pt-BR" sz="2600" dirty="0"/>
              <a:t>A </a:t>
            </a:r>
            <a:r>
              <a:rPr lang="pt-BR" sz="2600" dirty="0" err="1"/>
              <a:t>Amazon</a:t>
            </a:r>
            <a:r>
              <a:rPr lang="pt-BR" sz="2600" dirty="0"/>
              <a:t> continuava tendo dificuldade para criar aplicações rapidamente.</a:t>
            </a:r>
          </a:p>
          <a:p>
            <a:pPr rtl="0"/>
            <a:endParaRPr lang="en-US" dirty="0"/>
          </a:p>
          <a:p>
            <a:pPr lvl="1" rtl="0"/>
            <a:r>
              <a:rPr lang="pt-BR" sz="2200" dirty="0"/>
              <a:t>Os componentes de banco de dados, computação e armazenamento levavam </a:t>
            </a:r>
            <a:r>
              <a:rPr lang="pt-BR" sz="22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3 meses</a:t>
            </a:r>
            <a:r>
              <a:rPr lang="pt-BR" sz="2200" dirty="0" smtClean="0">
                <a:solidFill>
                  <a:schemeClr val="accent5"/>
                </a:solidFill>
              </a:rPr>
              <a:t> </a:t>
            </a:r>
            <a:r>
              <a:rPr lang="pt-BR" sz="2200" dirty="0"/>
              <a:t>para serem criados.</a:t>
            </a:r>
          </a:p>
          <a:p>
            <a:pPr lvl="1" rtl="0"/>
            <a:endParaRPr lang="en-US" sz="2200" dirty="0"/>
          </a:p>
          <a:p>
            <a:pPr lvl="1" rtl="0"/>
            <a:r>
              <a:rPr lang="pt-BR" sz="2200" dirty="0"/>
              <a:t>Cada equipe construía seus próprios recursos, </a:t>
            </a:r>
            <a:r>
              <a:rPr lang="pt-BR"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sem planejar pensando </a:t>
            </a:r>
            <a:r>
              <a:rPr lang="pt-BR" sz="22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em escalabilidade </a:t>
            </a:r>
            <a:r>
              <a:rPr lang="pt-BR"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nem reutilização</a:t>
            </a:r>
            <a:r>
              <a:rPr lang="pt-BR" sz="2200" dirty="0">
                <a:latin typeface="Amazon Ember" panose="020B0603020204020204" pitchFamily="34" charset="0"/>
                <a:ea typeface="Amazon Ember" panose="020B0603020204020204" pitchFamily="34" charset="0"/>
                <a:cs typeface="Amazon Ember" panose="020B0603020204020204" pitchFamily="34" charset="0"/>
              </a:rPr>
              <a:t>.</a:t>
            </a:r>
          </a:p>
          <a:p>
            <a:pPr lvl="1" rtl="0"/>
            <a:endParaRPr lang="en-US" dirty="0"/>
          </a:p>
          <a:p>
            <a:pPr rtl="0"/>
            <a:r>
              <a:rPr lang="pt-BR" sz="2600" spc="-20" dirty="0">
                <a:latin typeface="Amazon Ember" panose="020B0603020204020204" pitchFamily="34" charset="0"/>
                <a:ea typeface="Amazon Ember" panose="020B0603020204020204" pitchFamily="34" charset="0"/>
                <a:cs typeface="Amazon Ember" panose="020B0603020204020204" pitchFamily="34" charset="0"/>
              </a:rPr>
              <a:t>Solução: </a:t>
            </a:r>
            <a:r>
              <a:rPr lang="pt-BR" sz="2600" spc="-20" dirty="0"/>
              <a:t>a </a:t>
            </a:r>
            <a:r>
              <a:rPr lang="pt-BR" sz="2600" spc="-20" dirty="0" err="1"/>
              <a:t>Amazon</a:t>
            </a:r>
            <a:r>
              <a:rPr lang="pt-BR" sz="2600" spc="-20" dirty="0"/>
              <a:t> criou serviços internos para gerar arquiteturas altamente disponíveis, escaláveis e confiáveis baseadas em sua infraestrutura. Em 2006, a </a:t>
            </a:r>
            <a:r>
              <a:rPr lang="pt-BR" sz="2600" spc="-20" dirty="0" err="1"/>
              <a:t>Amazon</a:t>
            </a:r>
            <a:r>
              <a:rPr lang="pt-BR" sz="2600" spc="-20" dirty="0"/>
              <a:t> começou a vender esses serviços como AWS.</a:t>
            </a:r>
          </a:p>
        </p:txBody>
      </p:sp>
    </p:spTree>
    <p:custDataLst>
      <p:tags r:id="rId1"/>
    </p:custDataLst>
    <p:extLst>
      <p:ext uri="{BB962C8B-B14F-4D97-AF65-F5344CB8AC3E}">
        <p14:creationId xmlns:p14="http://schemas.microsoft.com/office/powerpoint/2010/main" val="2686336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9B8D-1E59-40D5-A868-5455B90F68C3}"/>
              </a:ext>
            </a:extLst>
          </p:cNvPr>
          <p:cNvSpPr>
            <a:spLocks noGrp="1"/>
          </p:cNvSpPr>
          <p:nvPr>
            <p:ph type="title"/>
          </p:nvPr>
        </p:nvSpPr>
        <p:spPr/>
        <p:txBody>
          <a:bodyPr rtlCol="0"/>
          <a:lstStyle/>
          <a:p>
            <a:pPr rtl="0"/>
            <a:r>
              <a:rPr lang="pt-BR"/>
              <a:t>Arquitetura de nuvem</a:t>
            </a:r>
          </a:p>
        </p:txBody>
      </p:sp>
      <p:pic>
        <p:nvPicPr>
          <p:cNvPr id="87" name="Graphic 86">
            <a:extLst>
              <a:ext uri="{FF2B5EF4-FFF2-40B4-BE49-F238E27FC236}">
                <a16:creationId xmlns:a16="http://schemas.microsoft.com/office/drawing/2014/main" id="{115A2892-51FD-44EA-8313-BAC95E544FD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07657" y="5224327"/>
            <a:ext cx="706041" cy="706041"/>
          </a:xfrm>
          <a:prstGeom prst="rect">
            <a:avLst/>
          </a:prstGeom>
        </p:spPr>
      </p:pic>
      <p:sp>
        <p:nvSpPr>
          <p:cNvPr id="92" name="TextBox 91">
            <a:extLst>
              <a:ext uri="{FF2B5EF4-FFF2-40B4-BE49-F238E27FC236}">
                <a16:creationId xmlns:a16="http://schemas.microsoft.com/office/drawing/2014/main" id="{D9C4836F-7712-4E26-AAE6-03AD2F71FB40}"/>
              </a:ext>
            </a:extLst>
          </p:cNvPr>
          <p:cNvSpPr txBox="1"/>
          <p:nvPr/>
        </p:nvSpPr>
        <p:spPr>
          <a:xfrm>
            <a:off x="2031765" y="5954137"/>
            <a:ext cx="1657825"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Cliente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(Tomador de decisão)</a:t>
            </a:r>
          </a:p>
        </p:txBody>
      </p:sp>
      <p:sp>
        <p:nvSpPr>
          <p:cNvPr id="18" name="Speech Bubble: Oval 17">
            <a:extLst>
              <a:ext uri="{FF2B5EF4-FFF2-40B4-BE49-F238E27FC236}">
                <a16:creationId xmlns:a16="http://schemas.microsoft.com/office/drawing/2014/main" id="{268F0EE4-226F-4871-8D72-17A50FAB14EC}"/>
              </a:ext>
            </a:extLst>
          </p:cNvPr>
          <p:cNvSpPr/>
          <p:nvPr/>
        </p:nvSpPr>
        <p:spPr>
          <a:xfrm>
            <a:off x="23009" y="4005977"/>
            <a:ext cx="3081634" cy="1256813"/>
          </a:xfrm>
          <a:prstGeom prst="wedgeEllipseCallout">
            <a:avLst>
              <a:gd name="adj1" fmla="val 34098"/>
              <a:gd name="adj2" fmla="val 609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pt-BR"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Estes são os </a:t>
            </a:r>
            <a:r>
              <a:rPr lang="pt-BR" dirty="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meus </a:t>
            </a:r>
            <a:r>
              <a:rPr lang="pt-BR"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objetivos </a:t>
            </a:r>
            <a:r>
              <a:rPr lang="pt-BR" dirty="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 </a:t>
            </a:r>
            <a:r>
              <a:rPr lang="pt-BR"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requisitos </a:t>
            </a:r>
            <a:r>
              <a:rPr lang="pt-BR" dirty="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 negócios</a:t>
            </a:r>
            <a:r>
              <a:rPr lang="pt-BR"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29" name="Group 28" descr="right-facing arrow on top of a left-facing arrow.">
            <a:extLst>
              <a:ext uri="{FF2B5EF4-FFF2-40B4-BE49-F238E27FC236}">
                <a16:creationId xmlns:a16="http://schemas.microsoft.com/office/drawing/2014/main" id="{CCED7679-6371-4A1D-AB66-E96A73BDAC20}"/>
              </a:ext>
            </a:extLst>
          </p:cNvPr>
          <p:cNvGrpSpPr/>
          <p:nvPr/>
        </p:nvGrpSpPr>
        <p:grpSpPr>
          <a:xfrm>
            <a:off x="3543812" y="5535835"/>
            <a:ext cx="1188720" cy="323994"/>
            <a:chOff x="3492110" y="5535835"/>
            <a:chExt cx="1188720" cy="323994"/>
          </a:xfrm>
        </p:grpSpPr>
        <p:cxnSp>
          <p:nvCxnSpPr>
            <p:cNvPr id="28" name="Straight Arrow Connector 27">
              <a:extLst>
                <a:ext uri="{FF2B5EF4-FFF2-40B4-BE49-F238E27FC236}">
                  <a16:creationId xmlns:a16="http://schemas.microsoft.com/office/drawing/2014/main" id="{ADEE171F-D24E-4C8A-849E-3921C6B0D9A2}"/>
                </a:ext>
              </a:extLst>
            </p:cNvPr>
            <p:cNvCxnSpPr/>
            <p:nvPr/>
          </p:nvCxnSpPr>
          <p:spPr>
            <a:xfrm>
              <a:off x="3492110" y="5535835"/>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FE69EC-9906-4CFB-B60E-A2286C58E40E}"/>
                </a:ext>
              </a:extLst>
            </p:cNvPr>
            <p:cNvCxnSpPr>
              <a:cxnSpLocks/>
            </p:cNvCxnSpPr>
            <p:nvPr/>
          </p:nvCxnSpPr>
          <p:spPr>
            <a:xfrm flipH="1">
              <a:off x="3492110" y="5859829"/>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8B9F333-F099-4767-9D2F-6AE6A95E3037}"/>
              </a:ext>
              <a:ext uri="{C183D7F6-B498-43B3-948B-1728B52AA6E4}">
                <adec:decorative xmlns:adec="http://schemas.microsoft.com/office/drawing/2017/decorative" xmlns="" val="1"/>
              </a:ext>
            </a:extLst>
          </p:cNvPr>
          <p:cNvGrpSpPr/>
          <p:nvPr/>
        </p:nvGrpSpPr>
        <p:grpSpPr>
          <a:xfrm>
            <a:off x="3267924" y="1757530"/>
            <a:ext cx="2640671" cy="2206350"/>
            <a:chOff x="930442" y="1796716"/>
            <a:chExt cx="4876800" cy="4074695"/>
          </a:xfrm>
        </p:grpSpPr>
        <p:sp>
          <p:nvSpPr>
            <p:cNvPr id="3" name="Rectangle 2">
              <a:extLst>
                <a:ext uri="{FF2B5EF4-FFF2-40B4-BE49-F238E27FC236}">
                  <a16:creationId xmlns:a16="http://schemas.microsoft.com/office/drawing/2014/main" id="{1FEC1431-33C2-4F42-ACB0-106B4238B03E}"/>
                </a:ext>
              </a:extLst>
            </p:cNvPr>
            <p:cNvSpPr/>
            <p:nvPr/>
          </p:nvSpPr>
          <p:spPr>
            <a:xfrm>
              <a:off x="930442" y="1796716"/>
              <a:ext cx="4876800" cy="4074695"/>
            </a:xfrm>
            <a:prstGeom prst="rect">
              <a:avLst/>
            </a:prstGeom>
            <a:solidFill>
              <a:srgbClr val="2D7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ectangle 7">
              <a:extLst>
                <a:ext uri="{FF2B5EF4-FFF2-40B4-BE49-F238E27FC236}">
                  <a16:creationId xmlns:a16="http://schemas.microsoft.com/office/drawing/2014/main" id="{1ED2E2A6-043F-4EC3-A876-28483F78074B}"/>
                </a:ext>
              </a:extLst>
            </p:cNvPr>
            <p:cNvSpPr/>
            <p:nvPr/>
          </p:nvSpPr>
          <p:spPr>
            <a:xfrm>
              <a:off x="1626341" y="4459705"/>
              <a:ext cx="1277280"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D3E8F208-B276-4CBF-BC35-431E77BF5729}"/>
                </a:ext>
              </a:extLst>
            </p:cNvPr>
            <p:cNvSpPr/>
            <p:nvPr/>
          </p:nvSpPr>
          <p:spPr>
            <a:xfrm>
              <a:off x="2165683" y="3449052"/>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Rectangle 9">
              <a:extLst>
                <a:ext uri="{FF2B5EF4-FFF2-40B4-BE49-F238E27FC236}">
                  <a16:creationId xmlns:a16="http://schemas.microsoft.com/office/drawing/2014/main" id="{4C2A660B-11D5-4BD0-B3A8-7FCA641ECE0B}"/>
                </a:ext>
              </a:extLst>
            </p:cNvPr>
            <p:cNvSpPr/>
            <p:nvPr/>
          </p:nvSpPr>
          <p:spPr>
            <a:xfrm>
              <a:off x="2165684" y="2438399"/>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Rectangle 10">
              <a:extLst>
                <a:ext uri="{FF2B5EF4-FFF2-40B4-BE49-F238E27FC236}">
                  <a16:creationId xmlns:a16="http://schemas.microsoft.com/office/drawing/2014/main" id="{F536843D-1233-4CED-A1A9-40649766F4D7}"/>
                </a:ext>
              </a:extLst>
            </p:cNvPr>
            <p:cNvSpPr/>
            <p:nvPr/>
          </p:nvSpPr>
          <p:spPr>
            <a:xfrm>
              <a:off x="2903621" y="2438401"/>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ectangle 11">
              <a:extLst>
                <a:ext uri="{FF2B5EF4-FFF2-40B4-BE49-F238E27FC236}">
                  <a16:creationId xmlns:a16="http://schemas.microsoft.com/office/drawing/2014/main" id="{18B6E06F-D799-4DBB-B873-DC8F3C3CEEB1}"/>
                </a:ext>
              </a:extLst>
            </p:cNvPr>
            <p:cNvSpPr/>
            <p:nvPr/>
          </p:nvSpPr>
          <p:spPr>
            <a:xfrm>
              <a:off x="3665621" y="2438398"/>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Rectangle 12">
              <a:extLst>
                <a:ext uri="{FF2B5EF4-FFF2-40B4-BE49-F238E27FC236}">
                  <a16:creationId xmlns:a16="http://schemas.microsoft.com/office/drawing/2014/main" id="{D5C81100-7275-450D-96CF-B8F5D9EC14DE}"/>
                </a:ext>
              </a:extLst>
            </p:cNvPr>
            <p:cNvSpPr/>
            <p:nvPr/>
          </p:nvSpPr>
          <p:spPr>
            <a:xfrm rot="5400000">
              <a:off x="3974431" y="2891590"/>
              <a:ext cx="2021304" cy="111492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Rectangle 13">
              <a:extLst>
                <a:ext uri="{FF2B5EF4-FFF2-40B4-BE49-F238E27FC236}">
                  <a16:creationId xmlns:a16="http://schemas.microsoft.com/office/drawing/2014/main" id="{0D355311-665B-47B5-A6FF-EB384FCF9175}"/>
                </a:ext>
              </a:extLst>
            </p:cNvPr>
            <p:cNvSpPr/>
            <p:nvPr/>
          </p:nvSpPr>
          <p:spPr>
            <a:xfrm>
              <a:off x="2895600" y="4459702"/>
              <a:ext cx="2646946"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6" name="Straight Connector 15">
              <a:extLst>
                <a:ext uri="{FF2B5EF4-FFF2-40B4-BE49-F238E27FC236}">
                  <a16:creationId xmlns:a16="http://schemas.microsoft.com/office/drawing/2014/main" id="{288E0A73-3321-4D7F-9FE4-280CDD00AD6E}"/>
                </a:ext>
              </a:extLst>
            </p:cNvPr>
            <p:cNvCxnSpPr>
              <a:cxnSpLocks/>
            </p:cNvCxnSpPr>
            <p:nvPr/>
          </p:nvCxnSpPr>
          <p:spPr>
            <a:xfrm flipV="1">
              <a:off x="1467852" y="2438402"/>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B5A4A-4CAC-47AF-8ECD-A5D536FF8673}"/>
                </a:ext>
              </a:extLst>
            </p:cNvPr>
            <p:cNvCxnSpPr>
              <a:cxnSpLocks/>
            </p:cNvCxnSpPr>
            <p:nvPr/>
          </p:nvCxnSpPr>
          <p:spPr>
            <a:xfrm flipV="1">
              <a:off x="1467852" y="2730001"/>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7D6622-FD61-4AAA-AD02-6FE6452C2AB8}"/>
                </a:ext>
              </a:extLst>
            </p:cNvPr>
            <p:cNvCxnSpPr>
              <a:cxnSpLocks/>
            </p:cNvCxnSpPr>
            <p:nvPr/>
          </p:nvCxnSpPr>
          <p:spPr>
            <a:xfrm flipV="1">
              <a:off x="1467852" y="3021600"/>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7E9687-9EC9-41D4-A201-EA9757F80CD1}"/>
                </a:ext>
              </a:extLst>
            </p:cNvPr>
            <p:cNvCxnSpPr>
              <a:cxnSpLocks/>
            </p:cNvCxnSpPr>
            <p:nvPr/>
          </p:nvCxnSpPr>
          <p:spPr>
            <a:xfrm flipV="1">
              <a:off x="1467852" y="3313199"/>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FD2779-7A6F-4CA5-A966-F2A9FF2AA296}"/>
                </a:ext>
              </a:extLst>
            </p:cNvPr>
            <p:cNvCxnSpPr>
              <a:cxnSpLocks/>
            </p:cNvCxnSpPr>
            <p:nvPr/>
          </p:nvCxnSpPr>
          <p:spPr>
            <a:xfrm flipV="1">
              <a:off x="1467852" y="3604798"/>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4EF688-FD84-45A3-B8BA-D79B8869824A}"/>
                </a:ext>
              </a:extLst>
            </p:cNvPr>
            <p:cNvCxnSpPr>
              <a:cxnSpLocks/>
            </p:cNvCxnSpPr>
            <p:nvPr/>
          </p:nvCxnSpPr>
          <p:spPr>
            <a:xfrm flipV="1">
              <a:off x="1467852" y="3896395"/>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947F857-4253-42E4-B6AF-84CAB4F5060C}"/>
                </a:ext>
              </a:extLst>
            </p:cNvPr>
            <p:cNvGrpSpPr/>
            <p:nvPr/>
          </p:nvGrpSpPr>
          <p:grpSpPr>
            <a:xfrm rot="16200000">
              <a:off x="1076825" y="4766433"/>
              <a:ext cx="701842" cy="397189"/>
              <a:chOff x="8309811" y="3303429"/>
              <a:chExt cx="701842" cy="397189"/>
            </a:xfrm>
            <a:noFill/>
          </p:grpSpPr>
          <p:sp>
            <p:nvSpPr>
              <p:cNvPr id="38" name="Freeform: Shape 37">
                <a:extLst>
                  <a:ext uri="{FF2B5EF4-FFF2-40B4-BE49-F238E27FC236}">
                    <a16:creationId xmlns:a16="http://schemas.microsoft.com/office/drawing/2014/main" id="{F2414E53-2A79-4CFF-A287-C0ACF66B2153}"/>
                  </a:ext>
                </a:extLst>
              </p:cNvPr>
              <p:cNvSpPr/>
              <p:nvPr/>
            </p:nvSpPr>
            <p:spPr>
              <a:xfrm rot="10800000">
                <a:off x="8671507"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reeform: Shape 38">
                <a:extLst>
                  <a:ext uri="{FF2B5EF4-FFF2-40B4-BE49-F238E27FC236}">
                    <a16:creationId xmlns:a16="http://schemas.microsoft.com/office/drawing/2014/main" id="{56DC23D2-92D4-4B52-B72D-3858BF97B5F2}"/>
                  </a:ext>
                </a:extLst>
              </p:cNvPr>
              <p:cNvSpPr/>
              <p:nvPr/>
            </p:nvSpPr>
            <p:spPr>
              <a:xfrm rot="10800000" flipH="1">
                <a:off x="8309811"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Freeform: Shape 41">
              <a:extLst>
                <a:ext uri="{FF2B5EF4-FFF2-40B4-BE49-F238E27FC236}">
                  <a16:creationId xmlns:a16="http://schemas.microsoft.com/office/drawing/2014/main" id="{75841223-DD34-4995-A161-1F05C1457812}"/>
                </a:ext>
              </a:extLst>
            </p:cNvPr>
            <p:cNvSpPr/>
            <p:nvPr/>
          </p:nvSpPr>
          <p:spPr>
            <a:xfrm rot="10800000">
              <a:off x="2428746"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Rectangle 43">
              <a:extLst>
                <a:ext uri="{FF2B5EF4-FFF2-40B4-BE49-F238E27FC236}">
                  <a16:creationId xmlns:a16="http://schemas.microsoft.com/office/drawing/2014/main" id="{C605BF5B-B342-4A61-9AB3-3A963F68D045}"/>
                </a:ext>
              </a:extLst>
            </p:cNvPr>
            <p:cNvSpPr/>
            <p:nvPr/>
          </p:nvSpPr>
          <p:spPr>
            <a:xfrm>
              <a:off x="4427620" y="2438402"/>
              <a:ext cx="737937" cy="2915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Rectangle 47">
              <a:extLst>
                <a:ext uri="{FF2B5EF4-FFF2-40B4-BE49-F238E27FC236}">
                  <a16:creationId xmlns:a16="http://schemas.microsoft.com/office/drawing/2014/main" id="{2A048202-9970-4EEA-A8EF-B479281BB600}"/>
                </a:ext>
              </a:extLst>
            </p:cNvPr>
            <p:cNvSpPr/>
            <p:nvPr/>
          </p:nvSpPr>
          <p:spPr>
            <a:xfrm>
              <a:off x="2861582" y="4614106"/>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Rectangle 48">
              <a:extLst>
                <a:ext uri="{FF2B5EF4-FFF2-40B4-BE49-F238E27FC236}">
                  <a16:creationId xmlns:a16="http://schemas.microsoft.com/office/drawing/2014/main" id="{FEF1EB64-FA58-401C-B290-1079AF357DE6}"/>
                </a:ext>
              </a:extLst>
            </p:cNvPr>
            <p:cNvSpPr/>
            <p:nvPr/>
          </p:nvSpPr>
          <p:spPr>
            <a:xfrm>
              <a:off x="5478521" y="351401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Rectangle 49">
              <a:extLst>
                <a:ext uri="{FF2B5EF4-FFF2-40B4-BE49-F238E27FC236}">
                  <a16:creationId xmlns:a16="http://schemas.microsoft.com/office/drawing/2014/main" id="{7091250A-7FF3-4E4B-905E-3292E0F7ACB9}"/>
                </a:ext>
              </a:extLst>
            </p:cNvPr>
            <p:cNvSpPr/>
            <p:nvPr/>
          </p:nvSpPr>
          <p:spPr>
            <a:xfrm>
              <a:off x="5478521" y="265576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Rectangle 50">
              <a:extLst>
                <a:ext uri="{FF2B5EF4-FFF2-40B4-BE49-F238E27FC236}">
                  <a16:creationId xmlns:a16="http://schemas.microsoft.com/office/drawing/2014/main" id="{71EFD9EC-6E44-4431-B2DA-C60ADBDDC53B}"/>
                </a:ext>
              </a:extLst>
            </p:cNvPr>
            <p:cNvSpPr/>
            <p:nvPr/>
          </p:nvSpPr>
          <p:spPr>
            <a:xfrm>
              <a:off x="5478521" y="4636968"/>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Rectangle 51">
              <a:extLst>
                <a:ext uri="{FF2B5EF4-FFF2-40B4-BE49-F238E27FC236}">
                  <a16:creationId xmlns:a16="http://schemas.microsoft.com/office/drawing/2014/main" id="{D81067E3-BDBF-45F0-AAC3-71C0087E7F9B}"/>
                </a:ext>
              </a:extLst>
            </p:cNvPr>
            <p:cNvSpPr/>
            <p:nvPr/>
          </p:nvSpPr>
          <p:spPr>
            <a:xfrm>
              <a:off x="2117702" y="3554123"/>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Rectangle 52">
              <a:extLst>
                <a:ext uri="{FF2B5EF4-FFF2-40B4-BE49-F238E27FC236}">
                  <a16:creationId xmlns:a16="http://schemas.microsoft.com/office/drawing/2014/main" id="{6A811AC1-5108-4091-B5B6-8B67DDE16AF5}"/>
                </a:ext>
              </a:extLst>
            </p:cNvPr>
            <p:cNvSpPr/>
            <p:nvPr/>
          </p:nvSpPr>
          <p:spPr>
            <a:xfrm>
              <a:off x="2117702" y="259962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Rectangle 53">
              <a:extLst>
                <a:ext uri="{FF2B5EF4-FFF2-40B4-BE49-F238E27FC236}">
                  <a16:creationId xmlns:a16="http://schemas.microsoft.com/office/drawing/2014/main" id="{34CAFB0E-75AC-431B-9213-3B34D77A4F15}"/>
                </a:ext>
              </a:extLst>
            </p:cNvPr>
            <p:cNvSpPr/>
            <p:nvPr/>
          </p:nvSpPr>
          <p:spPr>
            <a:xfrm rot="16200000">
              <a:off x="3997754" y="2227529"/>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Rectangle 54">
              <a:extLst>
                <a:ext uri="{FF2B5EF4-FFF2-40B4-BE49-F238E27FC236}">
                  <a16:creationId xmlns:a16="http://schemas.microsoft.com/office/drawing/2014/main" id="{9D576024-1A36-44BC-B2FF-64321F6B6F46}"/>
                </a:ext>
              </a:extLst>
            </p:cNvPr>
            <p:cNvSpPr/>
            <p:nvPr/>
          </p:nvSpPr>
          <p:spPr>
            <a:xfrm rot="16200000">
              <a:off x="3636006" y="491538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FD36BC6B-9899-41CD-9AA8-B05FD78BC718}"/>
                </a:ext>
              </a:extLst>
            </p:cNvPr>
            <p:cNvSpPr/>
            <p:nvPr/>
          </p:nvSpPr>
          <p:spPr>
            <a:xfrm>
              <a:off x="4403558" y="5145875"/>
              <a:ext cx="1047548" cy="2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Rectangle 56">
              <a:extLst>
                <a:ext uri="{FF2B5EF4-FFF2-40B4-BE49-F238E27FC236}">
                  <a16:creationId xmlns:a16="http://schemas.microsoft.com/office/drawing/2014/main" id="{3DDB4D7C-0BA6-4A9F-9D5A-AA33DD5F1434}"/>
                </a:ext>
              </a:extLst>
            </p:cNvPr>
            <p:cNvSpPr/>
            <p:nvPr/>
          </p:nvSpPr>
          <p:spPr>
            <a:xfrm>
              <a:off x="3601596" y="2623685"/>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reeform: Shape 57">
              <a:extLst>
                <a:ext uri="{FF2B5EF4-FFF2-40B4-BE49-F238E27FC236}">
                  <a16:creationId xmlns:a16="http://schemas.microsoft.com/office/drawing/2014/main" id="{6C04D3B3-0891-49F6-A894-97D1442AC606}"/>
                </a:ext>
              </a:extLst>
            </p:cNvPr>
            <p:cNvSpPr/>
            <p:nvPr/>
          </p:nvSpPr>
          <p:spPr>
            <a:xfrm rot="10800000">
              <a:off x="3126574"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19CD832F-9125-4F33-AAF4-2BE7E0870565}"/>
                </a:ext>
              </a:extLst>
            </p:cNvPr>
            <p:cNvSpPr/>
            <p:nvPr/>
          </p:nvSpPr>
          <p:spPr>
            <a:xfrm>
              <a:off x="2855642" y="3690483"/>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ectangle 59">
              <a:extLst>
                <a:ext uri="{FF2B5EF4-FFF2-40B4-BE49-F238E27FC236}">
                  <a16:creationId xmlns:a16="http://schemas.microsoft.com/office/drawing/2014/main" id="{C44FB1AE-30CA-4E00-8702-996224545CC0}"/>
                </a:ext>
              </a:extLst>
            </p:cNvPr>
            <p:cNvSpPr/>
            <p:nvPr/>
          </p:nvSpPr>
          <p:spPr>
            <a:xfrm>
              <a:off x="4387661" y="361027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Rectangle 60">
              <a:extLst>
                <a:ext uri="{FF2B5EF4-FFF2-40B4-BE49-F238E27FC236}">
                  <a16:creationId xmlns:a16="http://schemas.microsoft.com/office/drawing/2014/main" id="{B6878BC1-0B26-4565-A14E-53C09ED70EFF}"/>
                </a:ext>
              </a:extLst>
            </p:cNvPr>
            <p:cNvSpPr/>
            <p:nvPr/>
          </p:nvSpPr>
          <p:spPr>
            <a:xfrm rot="16200000">
              <a:off x="3595902" y="3912756"/>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83" name="Graphic 82">
            <a:extLst>
              <a:ext uri="{FF2B5EF4-FFF2-40B4-BE49-F238E27FC236}">
                <a16:creationId xmlns:a16="http://schemas.microsoft.com/office/drawing/2014/main" id="{9F118673-D011-4470-802D-7B430D32A38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15115" y="5464343"/>
            <a:ext cx="706041" cy="706041"/>
          </a:xfrm>
          <a:prstGeom prst="rect">
            <a:avLst/>
          </a:prstGeom>
        </p:spPr>
      </p:pic>
      <p:pic>
        <p:nvPicPr>
          <p:cNvPr id="84" name="Graphic 83">
            <a:extLst>
              <a:ext uri="{FF2B5EF4-FFF2-40B4-BE49-F238E27FC236}">
                <a16:creationId xmlns:a16="http://schemas.microsoft.com/office/drawing/2014/main" id="{2A2CFDC9-F9EB-4074-B29F-DAABE87F378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17026" y="5047025"/>
            <a:ext cx="640080" cy="640080"/>
          </a:xfrm>
          <a:prstGeom prst="rect">
            <a:avLst/>
          </a:prstGeom>
        </p:spPr>
      </p:pic>
      <p:sp>
        <p:nvSpPr>
          <p:cNvPr id="86" name="TextBox 85">
            <a:extLst>
              <a:ext uri="{FF2B5EF4-FFF2-40B4-BE49-F238E27FC236}">
                <a16:creationId xmlns:a16="http://schemas.microsoft.com/office/drawing/2014/main" id="{DC762326-6DCB-492C-84B8-69CB7E2318C2}"/>
              </a:ext>
            </a:extLst>
          </p:cNvPr>
          <p:cNvSpPr txBox="1"/>
          <p:nvPr/>
        </p:nvSpPr>
        <p:spPr>
          <a:xfrm>
            <a:off x="4975853" y="6142460"/>
            <a:ext cx="1170423" cy="338554"/>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Arquiteto</a:t>
            </a:r>
          </a:p>
        </p:txBody>
      </p:sp>
      <p:sp>
        <p:nvSpPr>
          <p:cNvPr id="19" name="Thought Bubble: Cloud 18" descr="thought bubble with a blueprint inside it.">
            <a:extLst>
              <a:ext uri="{FF2B5EF4-FFF2-40B4-BE49-F238E27FC236}">
                <a16:creationId xmlns:a16="http://schemas.microsoft.com/office/drawing/2014/main" id="{DEC3A73B-954A-4991-A253-B9FD0CCF4B5B}"/>
              </a:ext>
            </a:extLst>
          </p:cNvPr>
          <p:cNvSpPr/>
          <p:nvPr/>
        </p:nvSpPr>
        <p:spPr>
          <a:xfrm>
            <a:off x="2438321" y="1154835"/>
            <a:ext cx="4671817" cy="3629722"/>
          </a:xfrm>
          <a:prstGeom prst="cloudCallout">
            <a:avLst>
              <a:gd name="adj1" fmla="val 14316"/>
              <a:gd name="adj2" fmla="val 531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TextBox 100">
            <a:extLst>
              <a:ext uri="{FF2B5EF4-FFF2-40B4-BE49-F238E27FC236}">
                <a16:creationId xmlns:a16="http://schemas.microsoft.com/office/drawing/2014/main" id="{FE985556-134E-4C90-9186-5D5CDE833B47}"/>
              </a:ext>
            </a:extLst>
          </p:cNvPr>
          <p:cNvSpPr txBox="1"/>
          <p:nvPr/>
        </p:nvSpPr>
        <p:spPr>
          <a:xfrm>
            <a:off x="3330592" y="3946435"/>
            <a:ext cx="1845377"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Design da estrutura</a:t>
            </a:r>
          </a:p>
        </p:txBody>
      </p:sp>
      <p:grpSp>
        <p:nvGrpSpPr>
          <p:cNvPr id="95" name="Group 94" descr="right-facing arrow on top of a left-facing arrow.">
            <a:extLst>
              <a:ext uri="{FF2B5EF4-FFF2-40B4-BE49-F238E27FC236}">
                <a16:creationId xmlns:a16="http://schemas.microsoft.com/office/drawing/2014/main" id="{F1181DF4-6F09-4321-8CC1-FCDE422259D0}"/>
              </a:ext>
            </a:extLst>
          </p:cNvPr>
          <p:cNvGrpSpPr/>
          <p:nvPr/>
        </p:nvGrpSpPr>
        <p:grpSpPr>
          <a:xfrm>
            <a:off x="6580769" y="5493369"/>
            <a:ext cx="1188720" cy="323994"/>
            <a:chOff x="3492110" y="5535835"/>
            <a:chExt cx="1188720" cy="323994"/>
          </a:xfrm>
        </p:grpSpPr>
        <p:cxnSp>
          <p:nvCxnSpPr>
            <p:cNvPr id="96" name="Straight Arrow Connector 95">
              <a:extLst>
                <a:ext uri="{FF2B5EF4-FFF2-40B4-BE49-F238E27FC236}">
                  <a16:creationId xmlns:a16="http://schemas.microsoft.com/office/drawing/2014/main" id="{AB005252-5B16-4609-BC01-1E753E126243}"/>
                </a:ext>
              </a:extLst>
            </p:cNvPr>
            <p:cNvCxnSpPr/>
            <p:nvPr/>
          </p:nvCxnSpPr>
          <p:spPr>
            <a:xfrm>
              <a:off x="3492110" y="5535835"/>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EB66C09-3503-48B3-89F9-7BB725FD5A19}"/>
                </a:ext>
              </a:extLst>
            </p:cNvPr>
            <p:cNvCxnSpPr>
              <a:cxnSpLocks/>
            </p:cNvCxnSpPr>
            <p:nvPr/>
          </p:nvCxnSpPr>
          <p:spPr>
            <a:xfrm flipH="1">
              <a:off x="3492110" y="5859829"/>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09073CAF-36CB-4EC1-9484-40E914C451B9}"/>
              </a:ext>
            </a:extLst>
          </p:cNvPr>
          <p:cNvSpPr txBox="1"/>
          <p:nvPr/>
        </p:nvSpPr>
        <p:spPr>
          <a:xfrm>
            <a:off x="8826969" y="3927113"/>
            <a:ext cx="2268570"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Estrutura completa</a:t>
            </a:r>
          </a:p>
        </p:txBody>
      </p:sp>
      <p:grpSp>
        <p:nvGrpSpPr>
          <p:cNvPr id="81" name="Group 80" descr="cartoon house with tree in front.">
            <a:extLst>
              <a:ext uri="{FF2B5EF4-FFF2-40B4-BE49-F238E27FC236}">
                <a16:creationId xmlns:a16="http://schemas.microsoft.com/office/drawing/2014/main" id="{0BF0BC84-6792-4486-B617-4E7649B66A29}"/>
              </a:ext>
              <a:ext uri="{C183D7F6-B498-43B3-948B-1728B52AA6E4}">
                <adec:decorative xmlns:adec="http://schemas.microsoft.com/office/drawing/2017/decorative" xmlns="" val="0"/>
              </a:ext>
            </a:extLst>
          </p:cNvPr>
          <p:cNvGrpSpPr/>
          <p:nvPr/>
        </p:nvGrpSpPr>
        <p:grpSpPr>
          <a:xfrm>
            <a:off x="7717607" y="1298910"/>
            <a:ext cx="4105813" cy="2731862"/>
            <a:chOff x="7095485" y="2302119"/>
            <a:chExt cx="4677415" cy="3112186"/>
          </a:xfrm>
        </p:grpSpPr>
        <p:sp>
          <p:nvSpPr>
            <p:cNvPr id="63" name="Rectangle 62">
              <a:extLst>
                <a:ext uri="{FF2B5EF4-FFF2-40B4-BE49-F238E27FC236}">
                  <a16:creationId xmlns:a16="http://schemas.microsoft.com/office/drawing/2014/main" id="{3B44DBE9-81D9-4AA3-A189-D1AC90F3A7BA}"/>
                </a:ext>
              </a:extLst>
            </p:cNvPr>
            <p:cNvSpPr/>
            <p:nvPr/>
          </p:nvSpPr>
          <p:spPr>
            <a:xfrm>
              <a:off x="7645812" y="2939359"/>
              <a:ext cx="3960395" cy="2330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rapezoid 72">
              <a:extLst>
                <a:ext uri="{FF2B5EF4-FFF2-40B4-BE49-F238E27FC236}">
                  <a16:creationId xmlns:a16="http://schemas.microsoft.com/office/drawing/2014/main" id="{2CC6AD6C-764B-4205-AB9A-81C0310393A8}"/>
                </a:ext>
              </a:extLst>
            </p:cNvPr>
            <p:cNvSpPr/>
            <p:nvPr/>
          </p:nvSpPr>
          <p:spPr>
            <a:xfrm>
              <a:off x="7523747" y="2526632"/>
              <a:ext cx="4249153" cy="599652"/>
            </a:xfrm>
            <a:prstGeom prst="trapezoid">
              <a:avLst/>
            </a:prstGeom>
            <a:pattFill prst="dkHorz">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Rectangle 63">
              <a:extLst>
                <a:ext uri="{FF2B5EF4-FFF2-40B4-BE49-F238E27FC236}">
                  <a16:creationId xmlns:a16="http://schemas.microsoft.com/office/drawing/2014/main" id="{B5802CBC-D303-46B8-9D33-0CAED7ECE46C}"/>
                </a:ext>
              </a:extLst>
            </p:cNvPr>
            <p:cNvSpPr/>
            <p:nvPr/>
          </p:nvSpPr>
          <p:spPr>
            <a:xfrm>
              <a:off x="8837185" y="3831120"/>
              <a:ext cx="1232373" cy="7060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6" name="Straight Connector 65">
              <a:extLst>
                <a:ext uri="{FF2B5EF4-FFF2-40B4-BE49-F238E27FC236}">
                  <a16:creationId xmlns:a16="http://schemas.microsoft.com/office/drawing/2014/main" id="{A0693981-E31B-4D75-AE12-412CA1C27028}"/>
                </a:ext>
              </a:extLst>
            </p:cNvPr>
            <p:cNvCxnSpPr>
              <a:stCxn id="64" idx="0"/>
              <a:endCxn id="64" idx="2"/>
            </p:cNvCxnSpPr>
            <p:nvPr/>
          </p:nvCxnSpPr>
          <p:spPr>
            <a:xfrm>
              <a:off x="9453372" y="3831120"/>
              <a:ext cx="0" cy="70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9EE85EB-293E-4D4E-AAA3-4F0D8921071E}"/>
                </a:ext>
              </a:extLst>
            </p:cNvPr>
            <p:cNvCxnSpPr>
              <a:stCxn id="64" idx="1"/>
              <a:endCxn id="64" idx="3"/>
            </p:cNvCxnSpPr>
            <p:nvPr/>
          </p:nvCxnSpPr>
          <p:spPr>
            <a:xfrm>
              <a:off x="8837185" y="4184141"/>
              <a:ext cx="1232373"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a16="http://schemas.microsoft.com/office/drawing/2014/main" id="{6E6012A7-0055-4406-A06E-19DFCA8C1DBD}"/>
                </a:ext>
              </a:extLst>
            </p:cNvPr>
            <p:cNvSpPr/>
            <p:nvPr/>
          </p:nvSpPr>
          <p:spPr>
            <a:xfrm flipH="1">
              <a:off x="7095485" y="3571051"/>
              <a:ext cx="550327" cy="706041"/>
            </a:xfrm>
            <a:prstGeom prst="rtTriangle">
              <a:avLst/>
            </a:prstGeom>
            <a:pattFill prst="dkHorz">
              <a:fgClr>
                <a:srgbClr val="36C2B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375EA0D7-BC5A-491E-A067-0138B297053F}"/>
                </a:ext>
              </a:extLst>
            </p:cNvPr>
            <p:cNvSpPr/>
            <p:nvPr/>
          </p:nvSpPr>
          <p:spPr>
            <a:xfrm>
              <a:off x="10363200" y="3479303"/>
              <a:ext cx="1010652" cy="1790618"/>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6AED18C-DE6D-4EFB-8322-A30704EB8EAC}"/>
                </a:ext>
              </a:extLst>
            </p:cNvPr>
            <p:cNvSpPr/>
            <p:nvPr/>
          </p:nvSpPr>
          <p:spPr>
            <a:xfrm>
              <a:off x="10595092" y="2302119"/>
              <a:ext cx="546867" cy="1188720"/>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0" name="Group 79">
              <a:extLst>
                <a:ext uri="{FF2B5EF4-FFF2-40B4-BE49-F238E27FC236}">
                  <a16:creationId xmlns:a16="http://schemas.microsoft.com/office/drawing/2014/main" id="{3F9FA958-37E1-4425-9599-39A43DE58000}"/>
                </a:ext>
              </a:extLst>
            </p:cNvPr>
            <p:cNvGrpSpPr/>
            <p:nvPr/>
          </p:nvGrpSpPr>
          <p:grpSpPr>
            <a:xfrm>
              <a:off x="7562651" y="3178367"/>
              <a:ext cx="1386606" cy="2235938"/>
              <a:chOff x="7562651" y="3178367"/>
              <a:chExt cx="1386606" cy="2235938"/>
            </a:xfrm>
          </p:grpSpPr>
          <p:sp>
            <p:nvSpPr>
              <p:cNvPr id="79" name="Rectangle: Single Corner Rounded 78">
                <a:extLst>
                  <a:ext uri="{FF2B5EF4-FFF2-40B4-BE49-F238E27FC236}">
                    <a16:creationId xmlns:a16="http://schemas.microsoft.com/office/drawing/2014/main" id="{778B5C14-C60D-4521-8B0F-4C190BC6F70B}"/>
                  </a:ext>
                </a:extLst>
              </p:cNvPr>
              <p:cNvSpPr/>
              <p:nvPr/>
            </p:nvSpPr>
            <p:spPr>
              <a:xfrm>
                <a:off x="8165908" y="4093301"/>
                <a:ext cx="182880" cy="1321004"/>
              </a:xfrm>
              <a:prstGeom prst="round1Rect">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Cloud 77">
                <a:extLst>
                  <a:ext uri="{FF2B5EF4-FFF2-40B4-BE49-F238E27FC236}">
                    <a16:creationId xmlns:a16="http://schemas.microsoft.com/office/drawing/2014/main" id="{AD5A3C89-7B5A-4AFB-853D-CD38242EE227}"/>
                  </a:ext>
                </a:extLst>
              </p:cNvPr>
              <p:cNvSpPr/>
              <p:nvPr/>
            </p:nvSpPr>
            <p:spPr>
              <a:xfrm>
                <a:off x="7562651" y="3178367"/>
                <a:ext cx="1386606" cy="1188720"/>
              </a:xfrm>
              <a:prstGeom prst="cloud">
                <a:avLst/>
              </a:prstGeom>
              <a:solidFill>
                <a:srgbClr val="169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
        <p:nvSpPr>
          <p:cNvPr id="97" name="TextBox 96">
            <a:extLst>
              <a:ext uri="{FF2B5EF4-FFF2-40B4-BE49-F238E27FC236}">
                <a16:creationId xmlns:a16="http://schemas.microsoft.com/office/drawing/2014/main" id="{080BB30D-9F6D-442D-8316-69BBC5A939AB}"/>
              </a:ext>
            </a:extLst>
          </p:cNvPr>
          <p:cNvSpPr txBox="1"/>
          <p:nvPr/>
        </p:nvSpPr>
        <p:spPr>
          <a:xfrm>
            <a:off x="8393647" y="5956912"/>
            <a:ext cx="1529585"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Equipe de criação</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(Equipe de entrega)</a:t>
            </a:r>
          </a:p>
        </p:txBody>
      </p:sp>
      <p:grpSp>
        <p:nvGrpSpPr>
          <p:cNvPr id="33" name="Group 32">
            <a:extLst>
              <a:ext uri="{FF2B5EF4-FFF2-40B4-BE49-F238E27FC236}">
                <a16:creationId xmlns:a16="http://schemas.microsoft.com/office/drawing/2014/main" id="{B1B8FFDD-407F-44E2-AD01-78C831188433}"/>
              </a:ext>
            </a:extLst>
          </p:cNvPr>
          <p:cNvGrpSpPr/>
          <p:nvPr/>
        </p:nvGrpSpPr>
        <p:grpSpPr>
          <a:xfrm>
            <a:off x="8200681" y="4403282"/>
            <a:ext cx="1915516" cy="1486301"/>
            <a:chOff x="7871833" y="4384518"/>
            <a:chExt cx="1915516" cy="1486301"/>
          </a:xfrm>
        </p:grpSpPr>
        <p:grpSp>
          <p:nvGrpSpPr>
            <p:cNvPr id="30" name="Group 29">
              <a:extLst>
                <a:ext uri="{FF2B5EF4-FFF2-40B4-BE49-F238E27FC236}">
                  <a16:creationId xmlns:a16="http://schemas.microsoft.com/office/drawing/2014/main" id="{6C6D8DE6-C074-438B-B6E9-785E8CB6ED44}"/>
                </a:ext>
              </a:extLst>
            </p:cNvPr>
            <p:cNvGrpSpPr/>
            <p:nvPr/>
          </p:nvGrpSpPr>
          <p:grpSpPr>
            <a:xfrm>
              <a:off x="7874519" y="4384518"/>
              <a:ext cx="1854411" cy="990809"/>
              <a:chOff x="7874519" y="4384518"/>
              <a:chExt cx="1854411" cy="990809"/>
            </a:xfrm>
          </p:grpSpPr>
          <p:pic>
            <p:nvPicPr>
              <p:cNvPr id="89" name="Graphic 88">
                <a:extLst>
                  <a:ext uri="{FF2B5EF4-FFF2-40B4-BE49-F238E27FC236}">
                    <a16:creationId xmlns:a16="http://schemas.microsoft.com/office/drawing/2014/main" id="{B4BB8963-E212-4EDF-B36E-9FD88EB6622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874519" y="4502949"/>
                <a:ext cx="650364" cy="650364"/>
              </a:xfrm>
              <a:prstGeom prst="rect">
                <a:avLst/>
              </a:prstGeom>
            </p:spPr>
          </p:pic>
          <p:pic>
            <p:nvPicPr>
              <p:cNvPr id="90" name="Graphic 89">
                <a:extLst>
                  <a:ext uri="{FF2B5EF4-FFF2-40B4-BE49-F238E27FC236}">
                    <a16:creationId xmlns:a16="http://schemas.microsoft.com/office/drawing/2014/main" id="{E03121A8-8901-4A05-B545-9A55879591B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078566" y="4384518"/>
                <a:ext cx="650364" cy="650364"/>
              </a:xfrm>
              <a:prstGeom prst="rect">
                <a:avLst/>
              </a:prstGeom>
            </p:spPr>
          </p:pic>
          <p:pic>
            <p:nvPicPr>
              <p:cNvPr id="91" name="Graphic 90">
                <a:extLst>
                  <a:ext uri="{FF2B5EF4-FFF2-40B4-BE49-F238E27FC236}">
                    <a16:creationId xmlns:a16="http://schemas.microsoft.com/office/drawing/2014/main" id="{989EA696-5C90-4CAE-987E-576247E657A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523142" y="4724963"/>
                <a:ext cx="650364" cy="650364"/>
              </a:xfrm>
              <a:prstGeom prst="rect">
                <a:avLst/>
              </a:prstGeom>
            </p:spPr>
          </p:pic>
        </p:grpSp>
        <p:grpSp>
          <p:nvGrpSpPr>
            <p:cNvPr id="32" name="Group 31">
              <a:extLst>
                <a:ext uri="{FF2B5EF4-FFF2-40B4-BE49-F238E27FC236}">
                  <a16:creationId xmlns:a16="http://schemas.microsoft.com/office/drawing/2014/main" id="{B148AB38-62E3-4CA4-9934-3E6483842980}"/>
                </a:ext>
              </a:extLst>
            </p:cNvPr>
            <p:cNvGrpSpPr/>
            <p:nvPr/>
          </p:nvGrpSpPr>
          <p:grpSpPr>
            <a:xfrm>
              <a:off x="7871833" y="4829794"/>
              <a:ext cx="1915516" cy="1041025"/>
              <a:chOff x="7871833" y="4829794"/>
              <a:chExt cx="1915516" cy="1041025"/>
            </a:xfrm>
          </p:grpSpPr>
          <p:pic>
            <p:nvPicPr>
              <p:cNvPr id="111" name="Graphic 110">
                <a:extLst>
                  <a:ext uri="{FF2B5EF4-FFF2-40B4-BE49-F238E27FC236}">
                    <a16:creationId xmlns:a16="http://schemas.microsoft.com/office/drawing/2014/main" id="{66F443A1-B5BE-414A-92B6-9E72479F257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520397" y="5164778"/>
                <a:ext cx="706041" cy="706041"/>
              </a:xfrm>
              <a:prstGeom prst="rect">
                <a:avLst/>
              </a:prstGeom>
            </p:spPr>
          </p:pic>
          <p:pic>
            <p:nvPicPr>
              <p:cNvPr id="112" name="Graphic 111">
                <a:extLst>
                  <a:ext uri="{FF2B5EF4-FFF2-40B4-BE49-F238E27FC236}">
                    <a16:creationId xmlns:a16="http://schemas.microsoft.com/office/drawing/2014/main" id="{986D09FB-71BD-4369-8891-7DD57215074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081308" y="4829794"/>
                <a:ext cx="706041" cy="706041"/>
              </a:xfrm>
              <a:prstGeom prst="rect">
                <a:avLst/>
              </a:prstGeom>
            </p:spPr>
          </p:pic>
          <p:pic>
            <p:nvPicPr>
              <p:cNvPr id="113" name="Graphic 112">
                <a:extLst>
                  <a:ext uri="{FF2B5EF4-FFF2-40B4-BE49-F238E27FC236}">
                    <a16:creationId xmlns:a16="http://schemas.microsoft.com/office/drawing/2014/main" id="{25F6172E-F321-418A-8C23-0C869EE16E9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71833" y="4943284"/>
                <a:ext cx="706041" cy="706041"/>
              </a:xfrm>
              <a:prstGeom prst="rect">
                <a:avLst/>
              </a:prstGeom>
            </p:spPr>
          </p:pic>
        </p:grpSp>
      </p:grpSp>
    </p:spTree>
    <p:custDataLst>
      <p:tags r:id="rId1"/>
    </p:custDataLst>
    <p:extLst>
      <p:ext uri="{BB962C8B-B14F-4D97-AF65-F5344CB8AC3E}">
        <p14:creationId xmlns:p14="http://schemas.microsoft.com/office/powerpoint/2010/main" val="2979780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4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TotalTime>
  <Words>7824</Words>
  <Application>Microsoft Office PowerPoint</Application>
  <PresentationFormat>Widescreen</PresentationFormat>
  <Paragraphs>572</Paragraphs>
  <Slides>47</Slides>
  <Notes>47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Amazon Ember</vt:lpstr>
      <vt:lpstr>Amazon Ember Light</vt:lpstr>
      <vt:lpstr>Arial</vt:lpstr>
      <vt:lpstr>Calibri</vt:lpstr>
      <vt:lpstr>Lucida Console</vt:lpstr>
      <vt:lpstr>Office Theme</vt:lpstr>
      <vt:lpstr>Módulo 2: Introdução à arquitetura de nuvem</vt:lpstr>
      <vt:lpstr>Visão geral do módulo</vt:lpstr>
      <vt:lpstr>Objetivos do módulo</vt:lpstr>
      <vt:lpstr>Uma arquitetura de grande porte</vt:lpstr>
      <vt:lpstr>Seção 1: O que é arquitetura de nuvem?</vt:lpstr>
      <vt:lpstr>Necessidade arquitetônica</vt:lpstr>
      <vt:lpstr>Origens da AWS</vt:lpstr>
      <vt:lpstr>Problemas persistentes</vt:lpstr>
      <vt:lpstr>Arquitetura de nuvem</vt:lpstr>
      <vt:lpstr>Principais lições da Seção 1</vt:lpstr>
      <vt:lpstr>Seção 2: O AWS Well-Architected Framework</vt:lpstr>
      <vt:lpstr>O AWS Well-Architected Framework</vt:lpstr>
      <vt:lpstr>Pilar Segurança</vt:lpstr>
      <vt:lpstr>Pilar Excelência operacional</vt:lpstr>
      <vt:lpstr>Pilar Confiabilidade</vt:lpstr>
      <vt:lpstr>Pilar Eficiência de performance</vt:lpstr>
      <vt:lpstr>Pilar Otimização de custos</vt:lpstr>
      <vt:lpstr>O AWS Well-Architected Tool</vt:lpstr>
      <vt:lpstr>Principais lições da Seção 2</vt:lpstr>
      <vt:lpstr>Seção 3: Melhores práticas para criar soluções na AWS</vt:lpstr>
      <vt:lpstr>Prós e contras de projetos</vt:lpstr>
      <vt:lpstr>1. Habilitar a escalabilidade (1 de 2)</vt:lpstr>
      <vt:lpstr>1. Habilitar a escalabilidade (2 de 2)</vt:lpstr>
      <vt:lpstr>2. Automatizar o ambiente</vt:lpstr>
      <vt:lpstr>3. Tratar recursos como descartáveis</vt:lpstr>
      <vt:lpstr>4. Usar componentes com baixo acoplamento</vt:lpstr>
      <vt:lpstr>5. Projetar serviços, não servidores</vt:lpstr>
      <vt:lpstr>6. Escolher a solução de banco de dados ideal</vt:lpstr>
      <vt:lpstr>7. Evitar pontos únicos de falha (1 de 2)</vt:lpstr>
      <vt:lpstr>7. Evitar pontos únicos de falha (2 de 2)</vt:lpstr>
      <vt:lpstr>8. Otimizar para custo</vt:lpstr>
      <vt:lpstr>9. Usar armazenamento em cache</vt:lpstr>
      <vt:lpstr>10. Proteger toda a infraestrutura</vt:lpstr>
      <vt:lpstr>Principais lições da Seção 3</vt:lpstr>
      <vt:lpstr>Seção 4: Infraestrutura global da AWS</vt:lpstr>
      <vt:lpstr>Regiões da AWS</vt:lpstr>
      <vt:lpstr>Zonas de disponibilidade da AWS</vt:lpstr>
      <vt:lpstr>AWS Local Zones</vt:lpstr>
      <vt:lpstr>Datacenters da AWS</vt:lpstr>
      <vt:lpstr>Pontos de presença da AWS</vt:lpstr>
      <vt:lpstr>Principais lições da Seção 4</vt:lpstr>
      <vt:lpstr>Projeto de conclusão de curso</vt:lpstr>
      <vt:lpstr>Conclusão do módulo</vt:lpstr>
      <vt:lpstr>Resumo do módulo</vt:lpstr>
      <vt:lpstr>Conclua o teste de conhecimento</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613</cp:revision>
  <cp:lastPrinted>2018-12-10T23:37:28Z</cp:lastPrinted>
  <dcterms:created xsi:type="dcterms:W3CDTF">2019-09-16T17:01:53Z</dcterms:created>
  <dcterms:modified xsi:type="dcterms:W3CDTF">2021-03-29T04:27:34Z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